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7"/>
  </p:notesMasterIdLst>
  <p:sldIdLst>
    <p:sldId id="256" r:id="rId2"/>
    <p:sldId id="259" r:id="rId3"/>
    <p:sldId id="267" r:id="rId4"/>
    <p:sldId id="257" r:id="rId5"/>
    <p:sldId id="272" r:id="rId6"/>
    <p:sldId id="304" r:id="rId7"/>
    <p:sldId id="268" r:id="rId8"/>
    <p:sldId id="297" r:id="rId9"/>
    <p:sldId id="273" r:id="rId10"/>
    <p:sldId id="296" r:id="rId11"/>
    <p:sldId id="269" r:id="rId12"/>
    <p:sldId id="263" r:id="rId13"/>
    <p:sldId id="274" r:id="rId14"/>
    <p:sldId id="298" r:id="rId15"/>
    <p:sldId id="270" r:id="rId16"/>
    <p:sldId id="300" r:id="rId17"/>
    <p:sldId id="301" r:id="rId18"/>
    <p:sldId id="280" r:id="rId19"/>
    <p:sldId id="299" r:id="rId20"/>
    <p:sldId id="265" r:id="rId21"/>
    <p:sldId id="275" r:id="rId22"/>
    <p:sldId id="279" r:id="rId23"/>
    <p:sldId id="281" r:id="rId24"/>
    <p:sldId id="271" r:id="rId25"/>
    <p:sldId id="266" r:id="rId26"/>
    <p:sldId id="291" r:id="rId27"/>
    <p:sldId id="315" r:id="rId28"/>
    <p:sldId id="292" r:id="rId29"/>
    <p:sldId id="329" r:id="rId30"/>
    <p:sldId id="316" r:id="rId31"/>
    <p:sldId id="305" r:id="rId32"/>
    <p:sldId id="306" r:id="rId33"/>
    <p:sldId id="307" r:id="rId34"/>
    <p:sldId id="317" r:id="rId35"/>
    <p:sldId id="308" r:id="rId36"/>
    <p:sldId id="318" r:id="rId37"/>
    <p:sldId id="319" r:id="rId38"/>
    <p:sldId id="326" r:id="rId39"/>
    <p:sldId id="320" r:id="rId40"/>
    <p:sldId id="311" r:id="rId41"/>
    <p:sldId id="330" r:id="rId42"/>
    <p:sldId id="327" r:id="rId43"/>
    <p:sldId id="303" r:id="rId44"/>
    <p:sldId id="328" r:id="rId45"/>
    <p:sldId id="260" r:id="rId46"/>
  </p:sldIdLst>
  <p:sldSz cx="12192000" cy="6858000"/>
  <p:notesSz cx="6858000" cy="9144000"/>
  <p:embeddedFontLst>
    <p:embeddedFont>
      <p:font typeface="카카오 Regular" panose="020B0600000101010101" pitchFamily="50" charset="-127"/>
      <p:regular r:id="rId48"/>
    </p:embeddedFont>
    <p:embeddedFont>
      <p:font typeface="카카오 Bold" panose="020B0600000101010101" pitchFamily="50" charset="-127"/>
      <p:bold r:id="rId49"/>
    </p:embeddedFont>
    <p:embeddedFont>
      <p:font typeface="나눔고딕코딩" panose="020D0009000000000000" pitchFamily="49" charset="-127"/>
      <p:regular r:id="rId50"/>
      <p:bold r:id="rId51"/>
    </p:embeddedFont>
    <p:embeddedFont>
      <p:font typeface="KoPubWorld돋움체 Bold" panose="020B0600000101010101" charset="-127"/>
      <p:bold r:id="rId52"/>
    </p:embeddedFont>
    <p:embeddedFont>
      <p:font typeface="맑은 고딕" panose="020B0503020000020004" pitchFamily="50" charset="-127"/>
      <p:regular r:id="rId53"/>
      <p:bold r:id="rId5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E000"/>
    <a:srgbClr val="3B1C1C"/>
    <a:srgbClr val="2B457C"/>
    <a:srgbClr val="1ABED4"/>
    <a:srgbClr val="09283D"/>
    <a:srgbClr val="4B31A9"/>
    <a:srgbClr val="3D3F9D"/>
    <a:srgbClr val="5658BE"/>
    <a:srgbClr val="5816FE"/>
    <a:srgbClr val="7137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775DCB02-9BB8-47FD-8907-85C794F793BA}" styleName="테마 스타일 1 - 강조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17292A2E-F333-43FB-9621-5CBBE7FDCDCB}" styleName="밝은 스타일 2 - 강조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EB9631B5-78F2-41C9-869B-9F39066F8104}" styleName="보통 스타일 3 - 강조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D27102A9-8310-4765-A935-A1911B00CA55}" styleName="밝은 스타일 1 - 강조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160" autoAdjust="0"/>
    <p:restoredTop sz="87485" autoAdjust="0"/>
  </p:normalViewPr>
  <p:slideViewPr>
    <p:cSldViewPr snapToGrid="0">
      <p:cViewPr varScale="1">
        <p:scale>
          <a:sx n="74" d="100"/>
          <a:sy n="74" d="100"/>
        </p:scale>
        <p:origin x="82" y="14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font" Target="fonts/font3.fntdata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6.fntdata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2.fntdata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1.fntdata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4.fntdata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5266A6-6899-423E-8483-5C9207A9C7C4}" type="datetimeFigureOut">
              <a:rPr lang="ko-KR" altLang="en-US" smtClean="0"/>
              <a:t>2022-08-18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4868C5-6C0B-41D4-B605-D6EFB02E79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94518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ko-KR" altLang="en-US" baseline="0" dirty="0" smtClean="0"/>
              <a:t>원하는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선물과 주는 선물이 서로 다름 </a:t>
            </a:r>
            <a:r>
              <a:rPr lang="en-US" altLang="ko-KR" baseline="0" dirty="0" smtClean="0"/>
              <a:t>=&gt; 1) </a:t>
            </a:r>
            <a:r>
              <a:rPr lang="ko-KR" altLang="en-US" baseline="0" dirty="0" err="1" smtClean="0"/>
              <a:t>원트</a:t>
            </a:r>
            <a:r>
              <a:rPr lang="en-US" altLang="ko-KR" baseline="0" dirty="0" smtClean="0"/>
              <a:t>, </a:t>
            </a:r>
            <a:r>
              <a:rPr lang="ko-KR" altLang="en-US" baseline="0" dirty="0" err="1" smtClean="0"/>
              <a:t>기브</a:t>
            </a:r>
            <a:r>
              <a:rPr lang="ko-KR" altLang="en-US" baseline="0" dirty="0" smtClean="0"/>
              <a:t> 조인</a:t>
            </a:r>
            <a:r>
              <a:rPr lang="en-US" altLang="ko-KR" baseline="0" dirty="0" smtClean="0"/>
              <a:t> 2) </a:t>
            </a:r>
            <a:r>
              <a:rPr lang="ko-KR" altLang="en-US" baseline="0" dirty="0" err="1" smtClean="0"/>
              <a:t>딜리버리</a:t>
            </a:r>
            <a:r>
              <a:rPr lang="en-US" altLang="ko-KR" baseline="0" dirty="0" smtClean="0"/>
              <a:t>, </a:t>
            </a:r>
            <a:r>
              <a:rPr lang="ko-KR" altLang="en-US" baseline="0" dirty="0" err="1" smtClean="0"/>
              <a:t>원트</a:t>
            </a:r>
            <a:endParaRPr lang="en-US" altLang="ko-KR" baseline="0" dirty="0" smtClean="0"/>
          </a:p>
          <a:p>
            <a:pPr marL="171450" indent="-171450">
              <a:buFontTx/>
              <a:buChar char="-"/>
            </a:pPr>
            <a:r>
              <a:rPr lang="en-US" altLang="ko-KR" baseline="0" dirty="0" smtClean="0"/>
              <a:t>+) </a:t>
            </a:r>
            <a:r>
              <a:rPr lang="ko-KR" altLang="en-US" baseline="0" dirty="0" err="1" smtClean="0"/>
              <a:t>딜리버리에</a:t>
            </a:r>
            <a:r>
              <a:rPr lang="ko-KR" altLang="en-US" baseline="0" dirty="0" smtClean="0"/>
              <a:t> 있지도 않은</a:t>
            </a:r>
            <a:r>
              <a:rPr lang="en-US" altLang="ko-KR" baseline="0" dirty="0" smtClean="0"/>
              <a:t>(</a:t>
            </a:r>
            <a:r>
              <a:rPr lang="ko-KR" altLang="en-US" baseline="0" dirty="0" err="1" smtClean="0"/>
              <a:t>순위권</a:t>
            </a:r>
            <a:r>
              <a:rPr lang="ko-KR" altLang="en-US" baseline="0" dirty="0" smtClean="0"/>
              <a:t> 밖에 있는 </a:t>
            </a:r>
            <a:r>
              <a:rPr lang="en-US" altLang="ko-KR" baseline="0" dirty="0" smtClean="0"/>
              <a:t>) </a:t>
            </a:r>
            <a:r>
              <a:rPr lang="ko-KR" altLang="en-US" baseline="0" dirty="0" smtClean="0"/>
              <a:t>선물</a:t>
            </a:r>
            <a:endParaRPr lang="en-US" altLang="ko-KR" baseline="0" dirty="0" smtClean="0"/>
          </a:p>
          <a:p>
            <a:pPr marL="171450" indent="-171450">
              <a:buFontTx/>
              <a:buChar char="-"/>
            </a:pPr>
            <a:r>
              <a:rPr lang="en-US" altLang="ko-KR" baseline="0" dirty="0" smtClean="0"/>
              <a:t>=&gt; </a:t>
            </a:r>
            <a:r>
              <a:rPr lang="ko-KR" altLang="en-US" baseline="0" dirty="0" smtClean="0"/>
              <a:t>어떻게 하면 원하는 선물을 잘 받을 수 </a:t>
            </a:r>
            <a:r>
              <a:rPr lang="ko-KR" altLang="en-US" baseline="0" dirty="0" smtClean="0"/>
              <a:t>있을까</a:t>
            </a:r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4868C5-6C0B-41D4-B605-D6EFB02E7914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21643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웹 드라이버 창을 켜서 원래는 </a:t>
            </a:r>
            <a:r>
              <a:rPr lang="en-US" altLang="ko-KR" dirty="0" smtClean="0"/>
              <a:t>XPATH</a:t>
            </a:r>
            <a:r>
              <a:rPr lang="ko-KR" altLang="en-US" dirty="0" smtClean="0"/>
              <a:t>사용해서 상품 명 따오려 했으나 실제 </a:t>
            </a:r>
            <a:r>
              <a:rPr lang="ko-KR" altLang="en-US" dirty="0" err="1" smtClean="0"/>
              <a:t>엑스</a:t>
            </a:r>
            <a:r>
              <a:rPr lang="en-US" altLang="ko-KR" dirty="0" smtClean="0"/>
              <a:t>-</a:t>
            </a:r>
            <a:r>
              <a:rPr lang="ko-KR" altLang="en-US" dirty="0" smtClean="0"/>
              <a:t>패스 가져왔을 때 결과가 제대로 안 나옴 </a:t>
            </a:r>
            <a:r>
              <a:rPr lang="en-US" altLang="ko-KR" dirty="0" smtClean="0"/>
              <a:t>(</a:t>
            </a:r>
            <a:r>
              <a:rPr lang="ko-KR" altLang="en-US" dirty="0" smtClean="0"/>
              <a:t>상위 </a:t>
            </a:r>
            <a:r>
              <a:rPr lang="en-US" altLang="ko-KR" dirty="0" smtClean="0"/>
              <a:t>8</a:t>
            </a:r>
            <a:r>
              <a:rPr lang="ko-KR" altLang="en-US" dirty="0" smtClean="0"/>
              <a:t>개 데이터 일부만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-&gt; </a:t>
            </a:r>
            <a:r>
              <a:rPr lang="ko-KR" altLang="en-US" dirty="0" smtClean="0"/>
              <a:t>스크롤 먼저 진행</a:t>
            </a:r>
            <a:r>
              <a:rPr lang="ko-KR" altLang="en-US" baseline="0" dirty="0" smtClean="0"/>
              <a:t> 후</a:t>
            </a:r>
            <a:endParaRPr lang="en-US" altLang="ko-KR" baseline="0" dirty="0" smtClean="0"/>
          </a:p>
          <a:p>
            <a:r>
              <a:rPr lang="ko-KR" altLang="en-US" baseline="0" dirty="0" smtClean="0"/>
              <a:t>버튼 클릭 </a:t>
            </a:r>
            <a:r>
              <a:rPr lang="en-US" altLang="ko-KR" baseline="0" dirty="0" smtClean="0"/>
              <a:t>-&gt; </a:t>
            </a:r>
            <a:r>
              <a:rPr lang="ko-KR" altLang="en-US" baseline="0" dirty="0" err="1" smtClean="0"/>
              <a:t>더보기</a:t>
            </a:r>
            <a:r>
              <a:rPr lang="ko-KR" altLang="en-US" baseline="0" dirty="0" smtClean="0"/>
              <a:t> 눌러 전체 </a:t>
            </a:r>
            <a:r>
              <a:rPr lang="en-US" altLang="ko-KR" baseline="0" dirty="0" smtClean="0"/>
              <a:t>20</a:t>
            </a:r>
            <a:r>
              <a:rPr lang="ko-KR" altLang="en-US" baseline="0" dirty="0" smtClean="0"/>
              <a:t>위까지</a:t>
            </a:r>
            <a:endParaRPr lang="en-US" altLang="ko-KR" baseline="0" dirty="0" smtClean="0"/>
          </a:p>
          <a:p>
            <a:r>
              <a:rPr lang="ko-KR" altLang="en-US" baseline="0" dirty="0" smtClean="0"/>
              <a:t>상품명과 브랜드 명을 가져왔다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4868C5-6C0B-41D4-B605-D6EFB02E7914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77022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웹드라이버</a:t>
            </a:r>
            <a:r>
              <a:rPr lang="ko-KR" altLang="en-US" dirty="0" smtClean="0"/>
              <a:t> 이용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xpath</a:t>
            </a:r>
            <a:r>
              <a:rPr lang="ko-KR" altLang="en-US" dirty="0" smtClean="0"/>
              <a:t>로 상품명 가져옴</a:t>
            </a:r>
            <a:endParaRPr lang="en-US" altLang="ko-KR" dirty="0" smtClean="0"/>
          </a:p>
          <a:p>
            <a:r>
              <a:rPr lang="en-US" altLang="ko-KR" dirty="0" smtClean="0"/>
              <a:t>-&gt; </a:t>
            </a:r>
            <a:r>
              <a:rPr lang="ko-KR" altLang="en-US" dirty="0" smtClean="0"/>
              <a:t>특수문자 등 인식 못해서</a:t>
            </a:r>
            <a:endParaRPr lang="en-US" altLang="ko-KR" dirty="0" smtClean="0"/>
          </a:p>
          <a:p>
            <a:r>
              <a:rPr lang="ko-KR" altLang="en-US" dirty="0" err="1" smtClean="0"/>
              <a:t>구글링으로</a:t>
            </a:r>
            <a:r>
              <a:rPr lang="ko-KR" altLang="en-US" dirty="0" smtClean="0"/>
              <a:t> 특수문자</a:t>
            </a:r>
            <a:r>
              <a:rPr lang="en-US" altLang="ko-KR" dirty="0" smtClean="0"/>
              <a:t>, </a:t>
            </a:r>
            <a:r>
              <a:rPr lang="ko-KR" altLang="en-US" dirty="0" smtClean="0"/>
              <a:t>띄어쓰기 등 제거하는 코드 활용해 데이터 가져옴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4868C5-6C0B-41D4-B605-D6EFB02E7914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04270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뷰티풀</a:t>
            </a:r>
            <a:r>
              <a:rPr lang="ko-KR" altLang="en-US" dirty="0" smtClean="0"/>
              <a:t> 숲 이용하여 클래스 이름으로 브랜드 명 가져옴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4868C5-6C0B-41D4-B605-D6EFB02E7914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25684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스크래핑한</a:t>
            </a:r>
            <a:r>
              <a:rPr lang="ko-KR" altLang="en-US" dirty="0" smtClean="0"/>
              <a:t> 자료를 토대로 테이블을 설계함</a:t>
            </a:r>
            <a:endParaRPr lang="en-US" altLang="ko-KR" dirty="0" smtClean="0"/>
          </a:p>
          <a:p>
            <a:r>
              <a:rPr lang="ko-KR" altLang="en-US" dirty="0" smtClean="0"/>
              <a:t>우리 자료로 총 </a:t>
            </a:r>
            <a:r>
              <a:rPr lang="ko-KR" altLang="en-US" dirty="0" err="1" smtClean="0"/>
              <a:t>다섯개의</a:t>
            </a:r>
            <a:r>
              <a:rPr lang="ko-KR" altLang="en-US" dirty="0" smtClean="0"/>
              <a:t> 테이블을 만듦</a:t>
            </a:r>
            <a:endParaRPr lang="en-US" altLang="ko-KR" dirty="0" smtClean="0"/>
          </a:p>
          <a:p>
            <a:r>
              <a:rPr lang="en-US" altLang="ko-KR" dirty="0" smtClean="0"/>
              <a:t>: </a:t>
            </a:r>
            <a:r>
              <a:rPr lang="en-US" altLang="ko-KR" dirty="0" err="1" smtClean="0"/>
              <a:t>cate_br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모바일</a:t>
            </a:r>
            <a:r>
              <a:rPr lang="ko-KR" altLang="en-US" dirty="0" smtClean="0"/>
              <a:t> 상품권 기준</a:t>
            </a:r>
            <a:r>
              <a:rPr lang="en-US" altLang="ko-KR" dirty="0" smtClean="0"/>
              <a:t>/</a:t>
            </a:r>
            <a:r>
              <a:rPr lang="ko-KR" altLang="en-US" dirty="0" smtClean="0"/>
              <a:t>카테고리</a:t>
            </a:r>
            <a:r>
              <a:rPr lang="en-US" altLang="ko-KR" dirty="0" smtClean="0"/>
              <a:t>/</a:t>
            </a:r>
            <a:r>
              <a:rPr lang="ko-KR" altLang="en-US" dirty="0" smtClean="0"/>
              <a:t>브랜드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Coupon(</a:t>
            </a:r>
            <a:r>
              <a:rPr lang="ko-KR" altLang="en-US" dirty="0" smtClean="0"/>
              <a:t>많이 선물한 교환권</a:t>
            </a:r>
            <a:r>
              <a:rPr lang="en-US" altLang="ko-KR" dirty="0" smtClean="0"/>
              <a:t>) Delivery100(</a:t>
            </a:r>
            <a:r>
              <a:rPr lang="ko-KR" altLang="en-US" dirty="0" smtClean="0"/>
              <a:t>많이 선물한 배송상품</a:t>
            </a:r>
            <a:r>
              <a:rPr lang="en-US" altLang="ko-KR" dirty="0" smtClean="0"/>
              <a:t>)</a:t>
            </a:r>
          </a:p>
          <a:p>
            <a:r>
              <a:rPr lang="en-US" altLang="ko-KR" dirty="0" err="1" smtClean="0"/>
              <a:t>Give_present</a:t>
            </a:r>
            <a:r>
              <a:rPr lang="en-US" altLang="ko-KR" dirty="0" smtClean="0"/>
              <a:t>(</a:t>
            </a:r>
            <a:r>
              <a:rPr lang="ko-KR" altLang="en-US" dirty="0" smtClean="0"/>
              <a:t>많이 선물한 선물 가격대별 </a:t>
            </a:r>
            <a:r>
              <a:rPr lang="en-US" altLang="ko-KR" dirty="0" smtClean="0"/>
              <a:t>top20) </a:t>
            </a:r>
            <a:r>
              <a:rPr lang="en-US" altLang="ko-KR" dirty="0" err="1" smtClean="0"/>
              <a:t>Want_present</a:t>
            </a:r>
            <a:r>
              <a:rPr lang="en-US" altLang="ko-KR" dirty="0" smtClean="0"/>
              <a:t>(</a:t>
            </a:r>
            <a:r>
              <a:rPr lang="ko-KR" altLang="en-US" dirty="0" smtClean="0"/>
              <a:t>받고 싶어한 선물 가격대별 </a:t>
            </a:r>
            <a:r>
              <a:rPr lang="en-US" altLang="ko-KR" dirty="0" smtClean="0"/>
              <a:t>top 20)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4868C5-6C0B-41D4-B605-D6EFB02E7914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29148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대표적으로 하나 </a:t>
            </a:r>
            <a:r>
              <a:rPr lang="ko-KR" altLang="en-US" dirty="0" err="1" smtClean="0"/>
              <a:t>설명드리겠다</a:t>
            </a:r>
            <a:endParaRPr lang="en-US" altLang="ko-KR" dirty="0" smtClean="0"/>
          </a:p>
          <a:p>
            <a:r>
              <a:rPr lang="ko-KR" altLang="en-US" dirty="0" err="1" smtClean="0"/>
              <a:t>파이썬</a:t>
            </a:r>
            <a:r>
              <a:rPr lang="ko-KR" altLang="en-US" dirty="0" smtClean="0"/>
              <a:t> 삽입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4868C5-6C0B-41D4-B605-D6EFB02E7914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56769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워크벤치 삽입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4868C5-6C0B-41D4-B605-D6EFB02E7914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70023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앞서 보여드린 데이터를 테이블로 만들기 위해서 </a:t>
            </a:r>
            <a:endParaRPr lang="en-US" altLang="ko-KR" dirty="0" smtClean="0"/>
          </a:p>
          <a:p>
            <a:r>
              <a:rPr lang="ko-KR" altLang="en-US" dirty="0" smtClean="0"/>
              <a:t>대표적으로 예시를 보며 데이터 </a:t>
            </a:r>
            <a:r>
              <a:rPr lang="ko-KR" altLang="en-US" dirty="0" err="1" smtClean="0"/>
              <a:t>삽입하는거</a:t>
            </a:r>
            <a:r>
              <a:rPr lang="ko-KR" altLang="en-US" dirty="0" smtClean="0"/>
              <a:t> 먼저 </a:t>
            </a:r>
            <a:r>
              <a:rPr lang="ko-KR" altLang="en-US" dirty="0" err="1" smtClean="0"/>
              <a:t>보여드리겟다</a:t>
            </a:r>
            <a:endParaRPr lang="en-US" altLang="ko-KR" dirty="0" smtClean="0"/>
          </a:p>
          <a:p>
            <a:r>
              <a:rPr lang="en-US" altLang="ko-KR" dirty="0" smtClean="0"/>
              <a:t>Enumerate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순위대로 가져왔기 때문에 인덱스를 순위로 설정</a:t>
            </a:r>
            <a:endParaRPr lang="en-US" altLang="ko-KR" baseline="0" dirty="0" smtClean="0"/>
          </a:p>
          <a:p>
            <a:r>
              <a:rPr lang="es-ES" altLang="ko-KR" baseline="0" dirty="0" smtClean="0"/>
              <a:t>Zip</a:t>
            </a:r>
            <a:r>
              <a:rPr lang="ko-KR" altLang="en-US" baseline="0" dirty="0" smtClean="0"/>
              <a:t>을 사용해 </a:t>
            </a:r>
            <a:r>
              <a:rPr lang="ko-KR" altLang="en-US" baseline="0" dirty="0" err="1" smtClean="0"/>
              <a:t>스크래핑</a:t>
            </a:r>
            <a:r>
              <a:rPr lang="ko-KR" altLang="en-US" baseline="0" dirty="0" smtClean="0"/>
              <a:t> 한 각각의 자료를 한 </a:t>
            </a:r>
            <a:r>
              <a:rPr lang="ko-KR" altLang="en-US" baseline="0" dirty="0" err="1" smtClean="0"/>
              <a:t>로우에</a:t>
            </a:r>
            <a:r>
              <a:rPr lang="ko-KR" altLang="en-US" baseline="0" dirty="0" smtClean="0"/>
              <a:t> 인서트</a:t>
            </a:r>
            <a:endParaRPr lang="en-US" altLang="ko-KR" baseline="0" dirty="0" smtClean="0"/>
          </a:p>
          <a:p>
            <a:r>
              <a:rPr lang="en-US" altLang="ko-KR" dirty="0" smtClean="0"/>
              <a:t>Y price </a:t>
            </a:r>
            <a:r>
              <a:rPr lang="ko-KR" altLang="en-US" dirty="0" smtClean="0"/>
              <a:t>는</a:t>
            </a:r>
            <a:r>
              <a:rPr lang="en-US" altLang="ko-KR" dirty="0" smtClean="0"/>
              <a:t> ’38,000</a:t>
            </a:r>
            <a:r>
              <a:rPr lang="ko-KR" altLang="en-US" dirty="0" smtClean="0"/>
              <a:t>원</a:t>
            </a:r>
            <a:r>
              <a:rPr lang="en-US" altLang="ko-KR" dirty="0" smtClean="0"/>
              <a:t>‘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-&gt; </a:t>
            </a:r>
            <a:r>
              <a:rPr lang="ko-KR" altLang="en-US" baseline="0" dirty="0" err="1" smtClean="0"/>
              <a:t>ㅛ</a:t>
            </a:r>
            <a:r>
              <a:rPr lang="en-US" altLang="ko-KR" baseline="0" dirty="0" smtClean="0"/>
              <a:t>1 </a:t>
            </a:r>
            <a:r>
              <a:rPr lang="ko-KR" altLang="en-US" baseline="0" dirty="0" err="1" smtClean="0"/>
              <a:t>ㅛ</a:t>
            </a:r>
            <a:r>
              <a:rPr lang="en-US" altLang="ko-KR" baseline="0" dirty="0" smtClean="0"/>
              <a:t>2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리플레이스</a:t>
            </a:r>
            <a:r>
              <a:rPr lang="ko-KR" altLang="en-US" baseline="0" dirty="0" smtClean="0"/>
              <a:t> 하여 최종 데이터 형태 완성</a:t>
            </a:r>
            <a:endParaRPr lang="en-US" altLang="ko-KR" baseline="0" dirty="0" smtClean="0"/>
          </a:p>
          <a:p>
            <a:r>
              <a:rPr lang="en-US" altLang="ko-KR" dirty="0" smtClean="0"/>
              <a:t>i+1</a:t>
            </a:r>
            <a:r>
              <a:rPr lang="ko-KR" altLang="en-US" dirty="0" smtClean="0"/>
              <a:t>로 포맷한 이유 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파이썬</a:t>
            </a:r>
            <a:r>
              <a:rPr lang="ko-KR" altLang="en-US" dirty="0" smtClean="0"/>
              <a:t> 인덱스는 </a:t>
            </a:r>
            <a:r>
              <a:rPr lang="en-US" altLang="ko-KR" dirty="0" smtClean="0"/>
              <a:t>0</a:t>
            </a:r>
            <a:r>
              <a:rPr lang="ko-KR" altLang="en-US" dirty="0" smtClean="0"/>
              <a:t>부터 시작하기 때문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4868C5-6C0B-41D4-B605-D6EFB02E7914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58132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4868C5-6C0B-41D4-B605-D6EFB02E7914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37407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그 동안 데이터베이스에서 배웠던 조인</a:t>
            </a:r>
            <a:r>
              <a:rPr lang="en-US" altLang="ko-KR" dirty="0" smtClean="0"/>
              <a:t>, with</a:t>
            </a:r>
            <a:r>
              <a:rPr lang="en-US" altLang="ko-KR" baseline="0" dirty="0" smtClean="0"/>
              <a:t> CTE </a:t>
            </a:r>
            <a:r>
              <a:rPr lang="ko-KR" altLang="en-US" baseline="0" dirty="0" smtClean="0"/>
              <a:t>구문</a:t>
            </a:r>
            <a:r>
              <a:rPr lang="en-US" altLang="ko-KR" baseline="0" dirty="0" smtClean="0"/>
              <a:t>, case when </a:t>
            </a:r>
            <a:r>
              <a:rPr lang="ko-KR" altLang="en-US" baseline="0" dirty="0" smtClean="0"/>
              <a:t>구문 등 다양한 문법을 활용하여 주어진 질문에 적절한 결과를 도출 할 수 있는 쿼리를 작성</a:t>
            </a:r>
            <a:endParaRPr lang="en-US" altLang="ko-KR" dirty="0" smtClean="0"/>
          </a:p>
          <a:p>
            <a:r>
              <a:rPr lang="ko-KR" altLang="en-US" dirty="0" smtClean="0"/>
              <a:t>이제 본격적으로 </a:t>
            </a:r>
            <a:r>
              <a:rPr lang="ko-KR" altLang="en-US" dirty="0" err="1" smtClean="0"/>
              <a:t>웹스크래핑한</a:t>
            </a:r>
            <a:r>
              <a:rPr lang="ko-KR" altLang="en-US" dirty="0" smtClean="0"/>
              <a:t> 자료를 바탕으로 생성한 테이블을 분석해</a:t>
            </a:r>
            <a:endParaRPr lang="en-US" altLang="ko-KR" dirty="0" smtClean="0"/>
          </a:p>
          <a:p>
            <a:r>
              <a:rPr lang="ko-KR" altLang="en-US" dirty="0" smtClean="0"/>
              <a:t>앞서 어떤 선물을 주면 좋을지에 대해서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4868C5-6C0B-41D4-B605-D6EFB02E7914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262437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카카오</a:t>
            </a:r>
            <a:r>
              <a:rPr lang="ko-KR" altLang="en-US" baseline="0" dirty="0" smtClean="0"/>
              <a:t>만큼 방대한 양의 데이터를 모을 수는 없지만 실시간으로 반영되는 페이지를 웹 </a:t>
            </a:r>
            <a:r>
              <a:rPr lang="ko-KR" altLang="en-US" baseline="0" dirty="0" err="1" smtClean="0"/>
              <a:t>스크래핑</a:t>
            </a:r>
            <a:r>
              <a:rPr lang="ko-KR" altLang="en-US" baseline="0" dirty="0" smtClean="0"/>
              <a:t> 해 재미있는 정보 도출 가능</a:t>
            </a:r>
            <a:endParaRPr lang="en-US" altLang="ko-KR" baseline="0" dirty="0" smtClean="0"/>
          </a:p>
          <a:p>
            <a:endParaRPr lang="en-US" altLang="ko-KR" baseline="0" dirty="0" smtClean="0"/>
          </a:p>
          <a:p>
            <a:r>
              <a:rPr lang="ko-KR" altLang="en-US" dirty="0" err="1" smtClean="0"/>
              <a:t>카카오톡</a:t>
            </a:r>
            <a:r>
              <a:rPr lang="ko-KR" altLang="en-US" dirty="0" smtClean="0"/>
              <a:t> 선물하기 사용자들의 경향성을 분석하여</a:t>
            </a:r>
            <a:r>
              <a:rPr lang="ko-KR" altLang="en-US" baseline="0" dirty="0" smtClean="0"/>
              <a:t> 흥미롭고도 유용한</a:t>
            </a:r>
            <a:r>
              <a:rPr lang="en-US" altLang="ko-KR" baseline="0" dirty="0" smtClean="0"/>
              <a:t>,</a:t>
            </a:r>
            <a:r>
              <a:rPr lang="ko-KR" altLang="en-US" baseline="0" dirty="0" smtClean="0"/>
              <a:t> </a:t>
            </a:r>
            <a:r>
              <a:rPr lang="ko-KR" altLang="en-US" dirty="0" smtClean="0"/>
              <a:t>다양한 결과를 도출하고자 한다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어떤 선물을 주면 </a:t>
            </a:r>
            <a:r>
              <a:rPr lang="ko-KR" altLang="en-US" dirty="0" err="1" smtClean="0"/>
              <a:t>좋을까용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4868C5-6C0B-41D4-B605-D6EFB02E7914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5473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카카오는 구체적인 수치를 공개하지 않는 대신 </a:t>
            </a:r>
            <a:r>
              <a:rPr lang="ko-KR" altLang="en-US" dirty="0" err="1" smtClean="0"/>
              <a:t>카카오톡</a:t>
            </a:r>
            <a:r>
              <a:rPr lang="ko-KR" altLang="en-US" dirty="0" smtClean="0"/>
              <a:t> 선물하기 </a:t>
            </a:r>
            <a:r>
              <a:rPr lang="en-US" altLang="ko-KR" dirty="0" smtClean="0"/>
              <a:t>10</a:t>
            </a:r>
            <a:r>
              <a:rPr lang="ko-KR" altLang="en-US" dirty="0" smtClean="0"/>
              <a:t>주년을 맞아 흥미로운 통계자료를 발표한 이력이 있다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4868C5-6C0B-41D4-B605-D6EFB02E7914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387998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With CTE</a:t>
            </a:r>
            <a:r>
              <a:rPr lang="ko-KR" altLang="en-US" dirty="0" smtClean="0"/>
              <a:t>를 사용하여 비교적 보기 쉽게 정리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배송을 많이 한 상품</a:t>
            </a:r>
            <a:r>
              <a:rPr lang="en-US" altLang="ko-KR" dirty="0" smtClean="0"/>
              <a:t>, </a:t>
            </a:r>
            <a:r>
              <a:rPr lang="ko-KR" altLang="en-US" dirty="0" smtClean="0"/>
              <a:t>많이 선물한 교환권 테이블 합쳐 중복 제거한 </a:t>
            </a:r>
            <a:r>
              <a:rPr lang="ko-KR" altLang="en-US" dirty="0" err="1" smtClean="0"/>
              <a:t>뷰</a:t>
            </a:r>
            <a:r>
              <a:rPr lang="ko-KR" altLang="en-US" dirty="0" smtClean="0"/>
              <a:t> </a:t>
            </a:r>
            <a:r>
              <a:rPr lang="en-US" altLang="ko-KR" dirty="0" smtClean="0"/>
              <a:t>: d_c100 </a:t>
            </a:r>
          </a:p>
          <a:p>
            <a:r>
              <a:rPr lang="ko-KR" altLang="en-US" dirty="0" smtClean="0"/>
              <a:t>해당 </a:t>
            </a:r>
            <a:r>
              <a:rPr lang="ko-KR" altLang="en-US" dirty="0" err="1" smtClean="0"/>
              <a:t>뷰에서</a:t>
            </a:r>
            <a:r>
              <a:rPr lang="ko-KR" altLang="en-US" baseline="0" dirty="0" smtClean="0"/>
              <a:t> 받고 싶은 선물에 포함되지 않은 것들의 개수를 세어보니 </a:t>
            </a:r>
            <a:r>
              <a:rPr lang="en-US" altLang="ko-KR" baseline="0" dirty="0" smtClean="0"/>
              <a:t>225</a:t>
            </a:r>
            <a:r>
              <a:rPr lang="ko-KR" altLang="en-US" baseline="0" dirty="0" smtClean="0"/>
              <a:t>개나 나옴</a:t>
            </a:r>
            <a:r>
              <a:rPr lang="en-US" altLang="ko-KR" baseline="0" dirty="0" smtClean="0"/>
              <a:t>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4868C5-6C0B-41D4-B605-D6EFB02E7914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916188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4868C5-6C0B-41D4-B605-D6EFB02E7914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916635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altLang="ko-KR" dirty="0" err="1" smtClean="0"/>
              <a:t>If</a:t>
            </a:r>
            <a:r>
              <a:rPr lang="ko-KR" altLang="en-US" baseline="0" dirty="0" smtClean="0"/>
              <a:t>문 중첩하여 </a:t>
            </a:r>
            <a:r>
              <a:rPr lang="en-US" altLang="ko-KR" baseline="0" dirty="0" err="1" smtClean="0"/>
              <a:t>price_range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즉 가격대 칼럼 생성</a:t>
            </a:r>
            <a:endParaRPr lang="en-US" altLang="ko-KR" baseline="0" dirty="0" smtClean="0"/>
          </a:p>
          <a:p>
            <a:r>
              <a:rPr lang="en-US" altLang="ko-KR" baseline="0" dirty="0" smtClean="0"/>
              <a:t>IF(</a:t>
            </a:r>
            <a:r>
              <a:rPr lang="ko-KR" altLang="en-US" baseline="0" dirty="0" smtClean="0"/>
              <a:t>조건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조건이 참일 때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표시할 값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조건이 거짓일 때 표시할 값</a:t>
            </a:r>
            <a:r>
              <a:rPr lang="en-US" altLang="ko-KR" baseline="0" dirty="0" smtClean="0"/>
              <a:t>)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배송상품 중 인기 많은 가격대</a:t>
            </a:r>
          </a:p>
          <a:p>
            <a:r>
              <a:rPr lang="en-US" altLang="ko-KR" dirty="0" smtClean="0"/>
              <a:t># 1~2 1</a:t>
            </a:r>
            <a:r>
              <a:rPr lang="ko-KR" altLang="en-US" dirty="0" smtClean="0"/>
              <a:t>위</a:t>
            </a:r>
            <a:r>
              <a:rPr lang="en-US" altLang="ko-KR" dirty="0" smtClean="0"/>
              <a:t>, 3~4 2</a:t>
            </a:r>
            <a:r>
              <a:rPr lang="ko-KR" altLang="en-US" dirty="0" smtClean="0"/>
              <a:t>순위</a:t>
            </a:r>
            <a:r>
              <a:rPr lang="en-US" altLang="ko-KR" dirty="0" smtClean="0"/>
              <a:t>, 5</a:t>
            </a:r>
            <a:r>
              <a:rPr lang="ko-KR" altLang="en-US" dirty="0" smtClean="0"/>
              <a:t>만원</a:t>
            </a:r>
            <a:r>
              <a:rPr lang="en-US" altLang="ko-KR" dirty="0" smtClean="0"/>
              <a:t>, 1</a:t>
            </a:r>
            <a:r>
              <a:rPr lang="ko-KR" altLang="en-US" dirty="0" smtClean="0"/>
              <a:t>만원 미만 적음</a:t>
            </a:r>
          </a:p>
          <a:p>
            <a:r>
              <a:rPr lang="en-US" altLang="ko-KR" dirty="0" smtClean="0"/>
              <a:t># 5</a:t>
            </a:r>
            <a:r>
              <a:rPr lang="ko-KR" altLang="en-US" dirty="0" smtClean="0"/>
              <a:t>만원은 너무 비싸서 부담</a:t>
            </a:r>
            <a:r>
              <a:rPr lang="en-US" altLang="ko-KR" dirty="0" smtClean="0"/>
              <a:t>, 1</a:t>
            </a:r>
            <a:r>
              <a:rPr lang="ko-KR" altLang="en-US" dirty="0" smtClean="0"/>
              <a:t>만원은 너무 성의 없어 보여서 기피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4868C5-6C0B-41D4-B605-D6EFB02E7914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800390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4868C5-6C0B-41D4-B605-D6EFB02E7914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663201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그 동안 데이터베이스에서 배웠던 조인</a:t>
            </a:r>
            <a:r>
              <a:rPr lang="en-US" altLang="ko-KR" dirty="0" smtClean="0"/>
              <a:t>, with</a:t>
            </a:r>
            <a:r>
              <a:rPr lang="en-US" altLang="ko-KR" baseline="0" dirty="0" smtClean="0"/>
              <a:t> CTE </a:t>
            </a:r>
            <a:r>
              <a:rPr lang="ko-KR" altLang="en-US" baseline="0" dirty="0" smtClean="0"/>
              <a:t>구문</a:t>
            </a:r>
            <a:r>
              <a:rPr lang="en-US" altLang="ko-KR" baseline="0" dirty="0" smtClean="0"/>
              <a:t>, case when </a:t>
            </a:r>
            <a:r>
              <a:rPr lang="ko-KR" altLang="en-US" baseline="0" dirty="0" smtClean="0"/>
              <a:t>구문 등 다양한 문법을 활용하여 주어진 질문에 적절한 결과를 도출 할 수 있는 쿼리를 작성</a:t>
            </a:r>
            <a:endParaRPr lang="en-US" altLang="ko-KR" dirty="0" smtClean="0"/>
          </a:p>
          <a:p>
            <a:r>
              <a:rPr lang="ko-KR" altLang="en-US" dirty="0" smtClean="0"/>
              <a:t>이제 본격적으로 </a:t>
            </a:r>
            <a:r>
              <a:rPr lang="ko-KR" altLang="en-US" dirty="0" err="1" smtClean="0"/>
              <a:t>웹스크래핑한</a:t>
            </a:r>
            <a:r>
              <a:rPr lang="ko-KR" altLang="en-US" dirty="0" smtClean="0"/>
              <a:t> 자료를 바탕으로 생성한 테이블을 분석해</a:t>
            </a:r>
            <a:endParaRPr lang="en-US" altLang="ko-KR" dirty="0" smtClean="0"/>
          </a:p>
          <a:p>
            <a:r>
              <a:rPr lang="ko-KR" altLang="en-US" dirty="0" smtClean="0"/>
              <a:t>앞서 어떤 선물을 주면 좋을지에 대해서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4868C5-6C0B-41D4-B605-D6EFB02E7914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653709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4868C5-6C0B-41D4-B605-D6EFB02E7914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819091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altLang="ko-KR" dirty="0" err="1" smtClean="0"/>
              <a:t>If</a:t>
            </a:r>
            <a:r>
              <a:rPr lang="ko-KR" altLang="en-US" baseline="0" dirty="0" smtClean="0"/>
              <a:t>문 중첩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4868C5-6C0B-41D4-B605-D6EFB02E7914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932457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4868C5-6C0B-41D4-B605-D6EFB02E7914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84595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4868C5-6C0B-41D4-B605-D6EFB02E7914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792070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4868C5-6C0B-41D4-B605-D6EFB02E7914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33101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카카오</a:t>
            </a:r>
            <a:r>
              <a:rPr lang="ko-KR" altLang="en-US" baseline="0" dirty="0" smtClean="0"/>
              <a:t>만큼 방대한 양의 데이터를 모을 수는 없지만 실시간으로 반영되는 페이지를 웹 </a:t>
            </a:r>
            <a:r>
              <a:rPr lang="ko-KR" altLang="en-US" baseline="0" dirty="0" err="1" smtClean="0"/>
              <a:t>스크래핑</a:t>
            </a:r>
            <a:r>
              <a:rPr lang="ko-KR" altLang="en-US" baseline="0" dirty="0" smtClean="0"/>
              <a:t> 해 재미있는 정보 도출 가능</a:t>
            </a:r>
            <a:endParaRPr lang="en-US" altLang="ko-KR" baseline="0" dirty="0" smtClean="0"/>
          </a:p>
          <a:p>
            <a:endParaRPr lang="en-US" altLang="ko-KR" baseline="0" dirty="0" smtClean="0"/>
          </a:p>
          <a:p>
            <a:r>
              <a:rPr lang="ko-KR" altLang="en-US" dirty="0" err="1" smtClean="0"/>
              <a:t>카카오톡</a:t>
            </a:r>
            <a:r>
              <a:rPr lang="ko-KR" altLang="en-US" dirty="0" smtClean="0"/>
              <a:t> 선물하기 사용자들의 경향성을 분석하여</a:t>
            </a:r>
            <a:r>
              <a:rPr lang="ko-KR" altLang="en-US" baseline="0" dirty="0" smtClean="0"/>
              <a:t> 흥미롭고도 유용한</a:t>
            </a:r>
            <a:r>
              <a:rPr lang="en-US" altLang="ko-KR" baseline="0" dirty="0" smtClean="0"/>
              <a:t>,</a:t>
            </a:r>
            <a:r>
              <a:rPr lang="ko-KR" altLang="en-US" baseline="0" dirty="0" smtClean="0"/>
              <a:t> </a:t>
            </a:r>
            <a:r>
              <a:rPr lang="ko-KR" altLang="en-US" dirty="0" smtClean="0"/>
              <a:t>다양한 결과를 도출하고자 한다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어떤 선물을 주면 </a:t>
            </a:r>
            <a:r>
              <a:rPr lang="ko-KR" altLang="en-US" dirty="0" err="1" smtClean="0"/>
              <a:t>좋을까용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4868C5-6C0B-41D4-B605-D6EFB02E7914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34333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4868C5-6C0B-41D4-B605-D6EFB02E7914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089016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4868C5-6C0B-41D4-B605-D6EFB02E7914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476067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4868C5-6C0B-41D4-B605-D6EFB02E7914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403136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배송상품 </a:t>
            </a:r>
            <a:r>
              <a:rPr lang="en-US" altLang="ko-KR" dirty="0" smtClean="0"/>
              <a:t>/ </a:t>
            </a:r>
            <a:r>
              <a:rPr lang="ko-KR" altLang="en-US" dirty="0" smtClean="0"/>
              <a:t>교환권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4868C5-6C0B-41D4-B605-D6EFB02E7914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1448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4868C5-6C0B-41D4-B605-D6EFB02E7914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995143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4868C5-6C0B-41D4-B605-D6EFB02E7914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547542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4868C5-6C0B-41D4-B605-D6EFB02E7914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5640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카카오</a:t>
            </a:r>
            <a:r>
              <a:rPr lang="ko-KR" altLang="en-US" baseline="0" dirty="0" smtClean="0"/>
              <a:t>만큼 방대한 양의 데이터를 모을 수는 없지만 실시간으로 반영되는 페이지를 웹 </a:t>
            </a:r>
            <a:r>
              <a:rPr lang="ko-KR" altLang="en-US" baseline="0" dirty="0" err="1" smtClean="0"/>
              <a:t>스크래핑</a:t>
            </a:r>
            <a:r>
              <a:rPr lang="ko-KR" altLang="en-US" baseline="0" dirty="0" smtClean="0"/>
              <a:t> 해 재미있는 정보 도출 가능</a:t>
            </a:r>
            <a:endParaRPr lang="en-US" altLang="ko-KR" baseline="0" dirty="0" smtClean="0"/>
          </a:p>
          <a:p>
            <a:endParaRPr lang="en-US" altLang="ko-KR" baseline="0" dirty="0" smtClean="0"/>
          </a:p>
          <a:p>
            <a:r>
              <a:rPr lang="ko-KR" altLang="en-US" dirty="0" err="1" smtClean="0"/>
              <a:t>카카오톡</a:t>
            </a:r>
            <a:r>
              <a:rPr lang="ko-KR" altLang="en-US" dirty="0" smtClean="0"/>
              <a:t> 선물하기 사용자들의 경향성을 분석하여</a:t>
            </a:r>
            <a:r>
              <a:rPr lang="ko-KR" altLang="en-US" baseline="0" dirty="0" smtClean="0"/>
              <a:t> 흥미롭고도 유용한</a:t>
            </a:r>
            <a:r>
              <a:rPr lang="en-US" altLang="ko-KR" baseline="0" dirty="0" smtClean="0"/>
              <a:t>,</a:t>
            </a:r>
            <a:r>
              <a:rPr lang="ko-KR" altLang="en-US" baseline="0" dirty="0" smtClean="0"/>
              <a:t> </a:t>
            </a:r>
            <a:r>
              <a:rPr lang="ko-KR" altLang="en-US" dirty="0" smtClean="0"/>
              <a:t>다양한 결과를 도출하고자 한다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어떤 선물을 주면 </a:t>
            </a:r>
            <a:r>
              <a:rPr lang="ko-KR" altLang="en-US" dirty="0" err="1" smtClean="0"/>
              <a:t>좋을까용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4868C5-6C0B-41D4-B605-D6EFB02E7914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61998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카카오톡</a:t>
            </a:r>
            <a:r>
              <a:rPr lang="ko-KR" altLang="en-US" dirty="0" smtClean="0"/>
              <a:t> 선물하기 홈에 들어가면 많이 선물한 상품의 목록과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많이 받고 싶어한 상품의 목록이 서로 다른 것을 확인 할 수 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그렇다면 이 중 선물하기 이용자가 많이 받고 싶어하는데 실제로도 많이 선물해 준 상품은 몇 개나 될까</a:t>
            </a:r>
            <a:r>
              <a:rPr lang="en-US" altLang="ko-KR" baseline="0" dirty="0" smtClean="0"/>
              <a:t>?</a:t>
            </a:r>
          </a:p>
          <a:p>
            <a:r>
              <a:rPr lang="ko-KR" altLang="en-US" baseline="0" dirty="0" smtClean="0"/>
              <a:t>앞서 말한 것 </a:t>
            </a:r>
            <a:r>
              <a:rPr lang="ko-KR" altLang="en-US" baseline="0" dirty="0" err="1" smtClean="0"/>
              <a:t>처럼</a:t>
            </a:r>
            <a:r>
              <a:rPr lang="ko-KR" altLang="en-US" baseline="0" dirty="0" smtClean="0"/>
              <a:t> 실시간으로 변동되는 데이터이기에 </a:t>
            </a:r>
            <a:r>
              <a:rPr lang="ko-KR" altLang="en-US" baseline="0" dirty="0" err="1" smtClean="0"/>
              <a:t>웹스크래핑을</a:t>
            </a:r>
            <a:r>
              <a:rPr lang="ko-KR" altLang="en-US" baseline="0" dirty="0" smtClean="0"/>
              <a:t> 한 시각에 따라 데이터 목록은 달라질 수는 있지만 </a:t>
            </a:r>
            <a:r>
              <a:rPr lang="en-US" altLang="ko-KR" baseline="0" dirty="0" smtClean="0"/>
              <a:t>17</a:t>
            </a:r>
            <a:r>
              <a:rPr lang="ko-KR" altLang="en-US" baseline="0" dirty="0" smtClean="0"/>
              <a:t>일 </a:t>
            </a:r>
            <a:r>
              <a:rPr lang="en-US" altLang="ko-KR" baseline="0" dirty="0" smtClean="0"/>
              <a:t>15</a:t>
            </a:r>
            <a:r>
              <a:rPr lang="ko-KR" altLang="en-US" baseline="0" dirty="0" smtClean="0"/>
              <a:t>시 기준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전 가격대를 통틀어 </a:t>
            </a:r>
            <a:r>
              <a:rPr lang="en-US" altLang="ko-KR" baseline="0" dirty="0" smtClean="0"/>
              <a:t>6</a:t>
            </a:r>
            <a:r>
              <a:rPr lang="ko-KR" altLang="en-US" baseline="0" dirty="0" smtClean="0"/>
              <a:t>개 제품만이 일치한다는 결과를 도출 할 수 있다</a:t>
            </a:r>
            <a:r>
              <a:rPr lang="en-US" altLang="ko-KR" baseline="0" dirty="0" smtClean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4868C5-6C0B-41D4-B605-D6EFB02E7914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23238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브랜드 탭</a:t>
            </a:r>
            <a:r>
              <a:rPr lang="en-US" altLang="ko-KR" dirty="0" smtClean="0"/>
              <a:t>&gt;</a:t>
            </a:r>
            <a:r>
              <a:rPr lang="en-US" altLang="ko-KR" baseline="0" dirty="0" smtClean="0"/>
              <a:t> </a:t>
            </a:r>
            <a:r>
              <a:rPr lang="ko-KR" altLang="en-US" baseline="0" dirty="0" err="1" smtClean="0"/>
              <a:t>모바일</a:t>
            </a:r>
            <a:r>
              <a:rPr lang="ko-KR" altLang="en-US" baseline="0" dirty="0" smtClean="0"/>
              <a:t> 교환권</a:t>
            </a:r>
            <a:endParaRPr lang="en-US" altLang="ko-KR" dirty="0" smtClean="0"/>
          </a:p>
          <a:p>
            <a:r>
              <a:rPr lang="ko-KR" altLang="en-US" dirty="0" smtClean="0"/>
              <a:t>카테고리 별 브랜드 확인</a:t>
            </a:r>
            <a:endParaRPr lang="en-US" altLang="ko-KR" dirty="0" smtClean="0"/>
          </a:p>
          <a:p>
            <a:pPr marL="171450" indent="-171450">
              <a:buFontTx/>
              <a:buChar char="-"/>
            </a:pPr>
            <a:r>
              <a:rPr lang="en-US" altLang="ko-KR" dirty="0" smtClean="0"/>
              <a:t>11</a:t>
            </a:r>
            <a:r>
              <a:rPr lang="ko-KR" altLang="en-US" dirty="0" smtClean="0"/>
              <a:t>개 카테고리 </a:t>
            </a:r>
            <a:r>
              <a:rPr lang="en-US" altLang="ko-KR" dirty="0" smtClean="0"/>
              <a:t>, 503</a:t>
            </a:r>
            <a:r>
              <a:rPr lang="ko-KR" altLang="en-US" dirty="0" smtClean="0"/>
              <a:t>개 데이터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4868C5-6C0B-41D4-B605-D6EFB02E7914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45716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 smtClean="0"/>
              <a:t>여기서는 페이지 설명을 통해 테이블 설계 시 몇 개의 </a:t>
            </a:r>
            <a:r>
              <a:rPr lang="ko-KR" altLang="en-US" baseline="0" dirty="0" err="1" smtClean="0"/>
              <a:t>로우가</a:t>
            </a:r>
            <a:r>
              <a:rPr lang="ko-KR" altLang="en-US" baseline="0" dirty="0" smtClean="0"/>
              <a:t> 들어가는지 파악해볼 것</a:t>
            </a:r>
            <a:endParaRPr lang="en-US" altLang="ko-KR" baseline="0" dirty="0" smtClean="0"/>
          </a:p>
          <a:p>
            <a:pPr marL="171450" indent="-171450">
              <a:buFontTx/>
              <a:buChar char="-"/>
            </a:pPr>
            <a:r>
              <a:rPr lang="en-US" altLang="ko-KR" baseline="0" dirty="0" smtClean="0"/>
              <a:t>AI </a:t>
            </a:r>
            <a:r>
              <a:rPr lang="ko-KR" altLang="en-US" baseline="0" dirty="0" smtClean="0"/>
              <a:t>분석과 다른 점 설명 </a:t>
            </a:r>
            <a:r>
              <a:rPr lang="en-US" altLang="ko-KR" baseline="0" dirty="0" smtClean="0"/>
              <a:t>) </a:t>
            </a:r>
            <a:r>
              <a:rPr lang="ko-KR" altLang="en-US" baseline="0" dirty="0" smtClean="0"/>
              <a:t>통계적으로 </a:t>
            </a:r>
            <a:r>
              <a:rPr lang="ko-KR" altLang="en-US" baseline="0" dirty="0" err="1" smtClean="0"/>
              <a:t>분석했어용</a:t>
            </a:r>
            <a:endParaRPr lang="en-US" altLang="ko-KR" baseline="0" dirty="0" smtClean="0"/>
          </a:p>
          <a:p>
            <a:pPr marL="0" indent="0">
              <a:buFontTx/>
              <a:buNone/>
            </a:pPr>
            <a:endParaRPr lang="en-US" altLang="ko-KR" baseline="0" dirty="0" smtClean="0"/>
          </a:p>
          <a:p>
            <a:pPr marL="0" indent="0">
              <a:buFontTx/>
              <a:buNone/>
            </a:pPr>
            <a:r>
              <a:rPr lang="ko-KR" altLang="en-US" baseline="0" dirty="0" smtClean="0"/>
              <a:t>가격대별 </a:t>
            </a:r>
            <a:r>
              <a:rPr lang="en-US" altLang="ko-KR" baseline="0" dirty="0" smtClean="0"/>
              <a:t>20</a:t>
            </a:r>
            <a:r>
              <a:rPr lang="ko-KR" altLang="en-US" baseline="0" dirty="0" smtClean="0"/>
              <a:t>개 총 </a:t>
            </a:r>
            <a:r>
              <a:rPr lang="en-US" altLang="ko-KR" baseline="0" dirty="0" smtClean="0"/>
              <a:t>80</a:t>
            </a:r>
            <a:r>
              <a:rPr lang="ko-KR" altLang="en-US" baseline="0" dirty="0" smtClean="0"/>
              <a:t>개 </a:t>
            </a:r>
            <a:r>
              <a:rPr lang="en-US" altLang="ko-KR" baseline="0" dirty="0" smtClean="0"/>
              <a:t>(</a:t>
            </a:r>
            <a:r>
              <a:rPr lang="ko-KR" altLang="en-US" baseline="0" dirty="0" smtClean="0"/>
              <a:t>상품명 가격대 브랜드 랭킹</a:t>
            </a:r>
            <a:r>
              <a:rPr lang="en-US" altLang="ko-KR" baseline="0" dirty="0" smtClean="0"/>
              <a:t>)</a:t>
            </a:r>
          </a:p>
          <a:p>
            <a:pPr marL="171450" indent="-171450">
              <a:buFontTx/>
              <a:buChar char="-"/>
            </a:pPr>
            <a:endParaRPr lang="en-US" altLang="ko-KR" baseline="0" dirty="0" smtClean="0"/>
          </a:p>
          <a:p>
            <a:pPr marL="171450" indent="-171450">
              <a:buFontTx/>
              <a:buChar char="-"/>
            </a:pP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4868C5-6C0B-41D4-B605-D6EFB02E7914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04532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순위 상품명 </a:t>
            </a:r>
            <a:r>
              <a:rPr lang="ko-KR" altLang="en-US" baseline="0" dirty="0" smtClean="0"/>
              <a:t>가격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브랜드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4868C5-6C0B-41D4-B605-D6EFB02E7914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76561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앞서 </a:t>
            </a:r>
            <a:r>
              <a:rPr lang="ko-KR" altLang="en-US" dirty="0" err="1" smtClean="0"/>
              <a:t>말씀드린</a:t>
            </a:r>
            <a:r>
              <a:rPr lang="ko-KR" altLang="en-US" baseline="0" dirty="0" smtClean="0"/>
              <a:t> 바와 같이 본 발표자료에서 사용된 </a:t>
            </a:r>
            <a:r>
              <a:rPr lang="ko-KR" altLang="en-US" baseline="0" dirty="0" err="1" smtClean="0"/>
              <a:t>캡쳐</a:t>
            </a:r>
            <a:r>
              <a:rPr lang="ko-KR" altLang="en-US" baseline="0" dirty="0" smtClean="0"/>
              <a:t> 이미지들은 어제 기준임을 다시 한 번 알림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4868C5-6C0B-41D4-B605-D6EFB02E7914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97674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7B5C460D-D082-4547-823C-06B8E4E5DE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="" xmlns:a16="http://schemas.microsoft.com/office/drawing/2014/main" id="{ABE2A1DF-B24F-4B48-ACFA-D0171857ED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190806B7-C9A6-4518-8D49-3CF3EC2146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9F343-32F7-443B-9BCB-E1C5FE24ED5B}" type="datetimeFigureOut">
              <a:rPr lang="ko-KR" altLang="en-US" smtClean="0"/>
              <a:t>2022-08-18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62D8B331-3523-4F6A-9B96-52B4243131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581EFADA-05B5-448F-92E4-05ADBBD6E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7F0A8-3E04-4CCC-A95C-B465E1C175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24397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7F3315F7-67EF-4E6B-944B-6F11AAB4E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="" xmlns:a16="http://schemas.microsoft.com/office/drawing/2014/main" id="{AAFEF919-9104-4C8D-9710-5021381EA6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09F9552E-CE23-4D7F-8B3F-C54E1AB5A6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9F343-32F7-443B-9BCB-E1C5FE24ED5B}" type="datetimeFigureOut">
              <a:rPr lang="ko-KR" altLang="en-US" smtClean="0"/>
              <a:t>2022-08-18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521107AB-E82B-448D-A8CE-C680BE12E8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FFD1CC2D-E6B5-449C-BE5A-EBABCA0637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7F0A8-3E04-4CCC-A95C-B465E1C175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64739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="" xmlns:a16="http://schemas.microsoft.com/office/drawing/2014/main" id="{FE5184D3-7112-4DCA-8BEC-6F483C52732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="" xmlns:a16="http://schemas.microsoft.com/office/drawing/2014/main" id="{EC5CF719-25DE-4E0D-9E62-859FAEA6CA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FE181B4B-AE18-4947-9C7E-9C92B98C9C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9F343-32F7-443B-9BCB-E1C5FE24ED5B}" type="datetimeFigureOut">
              <a:rPr lang="ko-KR" altLang="en-US" smtClean="0"/>
              <a:t>2022-08-18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34B91F00-705F-4FBB-AE89-8FE47DA35B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F0542C44-8038-4BF6-8C58-9EE1C0B90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7F0A8-3E04-4CCC-A95C-B465E1C175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26904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E904C5E5-E5F3-430D-869D-DD881C5E0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7913B449-F446-44C8-B200-601497D301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6F86CF88-D617-48DA-8596-34B4FAE0F3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9F343-32F7-443B-9BCB-E1C5FE24ED5B}" type="datetimeFigureOut">
              <a:rPr lang="ko-KR" altLang="en-US" smtClean="0"/>
              <a:t>2022-08-18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2D2AE3EE-CA89-4C42-9B80-B325D65299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FE640AED-D7FE-4D09-942A-355FE5E591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7F0A8-3E04-4CCC-A95C-B465E1C175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92960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11D602C7-D2F6-4A6C-8C30-E1D66EE2E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1303FFE5-3C07-4F90-BB6D-2DF50F7B14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786FB09C-CBF7-4279-AEFF-DA11A8C6A2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9F343-32F7-443B-9BCB-E1C5FE24ED5B}" type="datetimeFigureOut">
              <a:rPr lang="ko-KR" altLang="en-US" smtClean="0"/>
              <a:t>2022-08-18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73FAE0A8-C246-41E3-8FF4-BB61BB21B9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9468DAD9-345C-4281-A253-664ADB523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7F0A8-3E04-4CCC-A95C-B465E1C175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3979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DD1B59D2-060D-43AC-B277-9C87C15F88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9B51971D-F2C4-488A-9BA7-00E1072990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C2AD1C23-D996-4DD3-8741-2F93144E9E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98B3459A-88D9-4B8E-88E4-BF80B7CB1D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9F343-32F7-443B-9BCB-E1C5FE24ED5B}" type="datetimeFigureOut">
              <a:rPr lang="ko-KR" altLang="en-US" smtClean="0"/>
              <a:t>2022-08-18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17C1D26E-EBAE-4E21-B79B-3407180723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EB4A3551-F477-4AE6-94C1-51912554A0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7F0A8-3E04-4CCC-A95C-B465E1C175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19419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FBECADC2-7F4F-4230-B374-2BD777B016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ECC714E1-D373-44F5-B335-DABC228DC5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D7F6B97B-9FB6-4292-8445-A98939B88E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="" xmlns:a16="http://schemas.microsoft.com/office/drawing/2014/main" id="{9BC40898-D011-48EC-B609-97706C9CAF3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="" xmlns:a16="http://schemas.microsoft.com/office/drawing/2014/main" id="{BDDF5CD0-2569-4042-9ACE-CB3C03E344E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="" xmlns:a16="http://schemas.microsoft.com/office/drawing/2014/main" id="{B09D5655-BBB0-4BFE-AAAE-B31A55AD71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9F343-32F7-443B-9BCB-E1C5FE24ED5B}" type="datetimeFigureOut">
              <a:rPr lang="ko-KR" altLang="en-US" smtClean="0"/>
              <a:t>2022-08-18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="" xmlns:a16="http://schemas.microsoft.com/office/drawing/2014/main" id="{63A22B88-FA3E-4D51-A89B-79040B1210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="" xmlns:a16="http://schemas.microsoft.com/office/drawing/2014/main" id="{7731A1F4-99A3-4601-88DF-022DA7F92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7F0A8-3E04-4CCC-A95C-B465E1C175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59631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158B3BDC-F179-48AA-B404-31FEE634F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="" xmlns:a16="http://schemas.microsoft.com/office/drawing/2014/main" id="{4FCA8F81-BB8A-452E-9E49-41201CD4DE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9F343-32F7-443B-9BCB-E1C5FE24ED5B}" type="datetimeFigureOut">
              <a:rPr lang="ko-KR" altLang="en-US" smtClean="0"/>
              <a:t>2022-08-18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="" xmlns:a16="http://schemas.microsoft.com/office/drawing/2014/main" id="{2531FCF3-49FF-4FEB-958B-37B2451149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143C0BDE-3116-4B55-8060-6578CE019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7F0A8-3E04-4CCC-A95C-B465E1C175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91963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="" xmlns:a16="http://schemas.microsoft.com/office/drawing/2014/main" id="{53BA11C6-F021-4412-9C26-7DE647FD57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9F343-32F7-443B-9BCB-E1C5FE24ED5B}" type="datetimeFigureOut">
              <a:rPr lang="ko-KR" altLang="en-US" smtClean="0"/>
              <a:t>2022-08-18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="" xmlns:a16="http://schemas.microsoft.com/office/drawing/2014/main" id="{35D4C5B6-0699-40F9-BFCE-C6B0740C95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932D4BD1-ED64-4AF0-A621-D8A87B881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7F0A8-3E04-4CCC-A95C-B465E1C175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98577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E2E3AA1D-8E24-46CD-A995-E7F6CEF87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6A2F31AC-FB4C-4577-9C9A-90F5097E65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2751EFC2-8AD2-4F31-8DB6-71558F705D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2E6B500C-F503-4187-A969-5DFD16C688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9F343-32F7-443B-9BCB-E1C5FE24ED5B}" type="datetimeFigureOut">
              <a:rPr lang="ko-KR" altLang="en-US" smtClean="0"/>
              <a:t>2022-08-18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FC82A0AF-5D16-43F5-9289-A3BB148B95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7AB63BD3-E555-4EE3-9AFB-9BCEF2646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7F0A8-3E04-4CCC-A95C-B465E1C175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37197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C969F045-26F9-4337-86D9-6C94051DBB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="" xmlns:a16="http://schemas.microsoft.com/office/drawing/2014/main" id="{BCCCE834-E604-4DA1-9C9D-8B354016E02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4420154C-DB50-4B02-940E-65E8E40018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9F133574-ECFA-43EC-AE9F-D8C5C73228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9F343-32F7-443B-9BCB-E1C5FE24ED5B}" type="datetimeFigureOut">
              <a:rPr lang="ko-KR" altLang="en-US" smtClean="0"/>
              <a:t>2022-08-18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9B2DAEA2-F9AF-4BCA-80B2-1E90A4863D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85028629-49AA-4DEB-BBA6-4433F2CE77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7F0A8-3E04-4CCC-A95C-B465E1C175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65212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="" xmlns:a16="http://schemas.microsoft.com/office/drawing/2014/main" id="{4E6F1296-F034-4124-9D2B-19516A7370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622AFE94-FBE0-43C7-A4F4-27C6DB8406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A51351EC-2073-4E47-B28B-2BFA9CEC19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B9F343-32F7-443B-9BCB-E1C5FE24ED5B}" type="datetimeFigureOut">
              <a:rPr lang="ko-KR" altLang="en-US" smtClean="0"/>
              <a:t>2022-08-18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DEA3E740-6E21-44B2-AA20-3037676B67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62ECED9B-C25D-4F83-AAEA-4773D2C163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27F0A8-3E04-4CCC-A95C-B465E1C175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74703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="" xmlns:a16="http://schemas.microsoft.com/office/drawing/2014/main" id="{9573FBBE-E8ED-4F2E-BF42-41707A12A809}"/>
              </a:ext>
            </a:extLst>
          </p:cNvPr>
          <p:cNvSpPr/>
          <p:nvPr/>
        </p:nvSpPr>
        <p:spPr>
          <a:xfrm>
            <a:off x="0" y="0"/>
            <a:ext cx="12191999" cy="6858001"/>
          </a:xfrm>
          <a:prstGeom prst="rect">
            <a:avLst/>
          </a:prstGeom>
          <a:solidFill>
            <a:srgbClr val="F9E000"/>
          </a:solidFill>
          <a:ln>
            <a:solidFill>
              <a:srgbClr val="F9E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="" xmlns:a16="http://schemas.microsoft.com/office/drawing/2014/main" id="{282BA229-250F-4055-8813-63A60830F6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00755" y="1570017"/>
            <a:ext cx="7400769" cy="2403826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ko-KR" sz="4800" i="0" dirty="0" smtClean="0">
                <a:solidFill>
                  <a:srgbClr val="3B1C1C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카카오 Bold" panose="020B0600000101010101" pitchFamily="50" charset="-127"/>
                <a:ea typeface="카카오 Bold" panose="020B0600000101010101" pitchFamily="50" charset="-127"/>
                <a:cs typeface="KoPubWorld돋움체 Bold" panose="00000800000000000000" pitchFamily="2" charset="-127"/>
              </a:rPr>
              <a:t>/*</a:t>
            </a:r>
            <a:br>
              <a:rPr lang="en-US" altLang="ko-KR" sz="4800" i="0" dirty="0" smtClean="0">
                <a:solidFill>
                  <a:srgbClr val="3B1C1C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카카오 Bold" panose="020B0600000101010101" pitchFamily="50" charset="-127"/>
                <a:ea typeface="카카오 Bold" panose="020B0600000101010101" pitchFamily="50" charset="-127"/>
                <a:cs typeface="KoPubWorld돋움체 Bold" panose="00000800000000000000" pitchFamily="2" charset="-127"/>
              </a:rPr>
            </a:br>
            <a:r>
              <a:rPr lang="ko-KR" altLang="en-US" sz="4800" i="0" dirty="0" err="1" smtClean="0">
                <a:solidFill>
                  <a:srgbClr val="3B1C1C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카카오 Bold" panose="020B0600000101010101" pitchFamily="50" charset="-127"/>
                <a:ea typeface="카카오 Bold" panose="020B0600000101010101" pitchFamily="50" charset="-127"/>
                <a:cs typeface="KoPubWorld돋움체 Bold" panose="00000800000000000000" pitchFamily="2" charset="-127"/>
              </a:rPr>
              <a:t>카카오톡</a:t>
            </a:r>
            <a:r>
              <a:rPr lang="ko-KR" altLang="en-US" sz="4800" i="0" dirty="0" smtClean="0">
                <a:solidFill>
                  <a:srgbClr val="3B1C1C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카카오 Bold" panose="020B0600000101010101" pitchFamily="50" charset="-127"/>
                <a:ea typeface="카카오 Bold" panose="020B0600000101010101" pitchFamily="50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4800" i="0" dirty="0">
                <a:solidFill>
                  <a:srgbClr val="3B1C1C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카카오 Bold" panose="020B0600000101010101" pitchFamily="50" charset="-127"/>
                <a:ea typeface="카카오 Bold" panose="020B0600000101010101" pitchFamily="50" charset="-127"/>
                <a:cs typeface="KoPubWorld돋움체 Bold" panose="00000800000000000000" pitchFamily="2" charset="-127"/>
              </a:rPr>
              <a:t>선물하기</a:t>
            </a:r>
            <a:r>
              <a:rPr lang="en-US" altLang="ko-KR" sz="4800" i="0" dirty="0">
                <a:solidFill>
                  <a:srgbClr val="1ABED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카카오 Bold" panose="020B0600000101010101" pitchFamily="50" charset="-127"/>
                <a:ea typeface="카카오 Bold" panose="020B0600000101010101" pitchFamily="50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4800" i="0" dirty="0">
                <a:solidFill>
                  <a:schemeClr val="bg1"/>
                </a:solidFill>
                <a:effectLst/>
                <a:latin typeface="카카오 Bold" panose="020B0600000101010101" pitchFamily="50" charset="-127"/>
                <a:ea typeface="카카오 Bold" panose="020B0600000101010101" pitchFamily="50" charset="-127"/>
                <a:cs typeface="KoPubWorld돋움체 Bold" panose="00000800000000000000" pitchFamily="2" charset="-127"/>
              </a:rPr>
              <a:t/>
            </a:r>
            <a:br>
              <a:rPr lang="en-US" altLang="ko-KR" sz="4800" i="0" dirty="0">
                <a:solidFill>
                  <a:schemeClr val="bg1"/>
                </a:solidFill>
                <a:effectLst/>
                <a:latin typeface="카카오 Bold" panose="020B0600000101010101" pitchFamily="50" charset="-127"/>
                <a:ea typeface="카카오 Bold" panose="020B0600000101010101" pitchFamily="50" charset="-127"/>
                <a:cs typeface="KoPubWorld돋움체 Bold" panose="00000800000000000000" pitchFamily="2" charset="-127"/>
              </a:rPr>
            </a:br>
            <a:r>
              <a:rPr lang="ko-KR" altLang="en-US" sz="4800" dirty="0">
                <a:solidFill>
                  <a:srgbClr val="3B1C1C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카카오 Bold" panose="020B0600000101010101" pitchFamily="50" charset="-127"/>
                <a:ea typeface="카카오 Bold" panose="020B0600000101010101" pitchFamily="50" charset="-127"/>
                <a:cs typeface="KoPubWorld돋움체 Bold" panose="00000800000000000000" pitchFamily="2" charset="-127"/>
              </a:rPr>
              <a:t>경향성 </a:t>
            </a:r>
            <a:r>
              <a:rPr lang="ko-KR" altLang="en-US" sz="4800" dirty="0" smtClean="0">
                <a:solidFill>
                  <a:srgbClr val="3B1C1C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카카오 Bold" panose="020B0600000101010101" pitchFamily="50" charset="-127"/>
                <a:ea typeface="카카오 Bold" panose="020B0600000101010101" pitchFamily="50" charset="-127"/>
                <a:cs typeface="KoPubWorld돋움체 Bold" panose="00000800000000000000" pitchFamily="2" charset="-127"/>
              </a:rPr>
              <a:t>분석</a:t>
            </a:r>
            <a:r>
              <a:rPr lang="en-US" altLang="ko-KR" sz="4800" dirty="0" smtClean="0">
                <a:solidFill>
                  <a:srgbClr val="3B1C1C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카카오 Bold" panose="020B0600000101010101" pitchFamily="50" charset="-127"/>
                <a:ea typeface="카카오 Bold" panose="020B0600000101010101" pitchFamily="50" charset="-127"/>
                <a:cs typeface="KoPubWorld돋움체 Bold" panose="00000800000000000000" pitchFamily="2" charset="-127"/>
              </a:rPr>
              <a:t/>
            </a:r>
            <a:br>
              <a:rPr lang="en-US" altLang="ko-KR" sz="4800" dirty="0" smtClean="0">
                <a:solidFill>
                  <a:srgbClr val="3B1C1C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카카오 Bold" panose="020B0600000101010101" pitchFamily="50" charset="-127"/>
                <a:ea typeface="카카오 Bold" panose="020B0600000101010101" pitchFamily="50" charset="-127"/>
                <a:cs typeface="KoPubWorld돋움체 Bold" panose="00000800000000000000" pitchFamily="2" charset="-127"/>
              </a:rPr>
            </a:br>
            <a:r>
              <a:rPr lang="en-US" altLang="ko-KR" sz="4800" dirty="0" smtClean="0">
                <a:solidFill>
                  <a:srgbClr val="3B1C1C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카카오 Bold" panose="020B0600000101010101" pitchFamily="50" charset="-127"/>
                <a:ea typeface="카카오 Bold" panose="020B0600000101010101" pitchFamily="50" charset="-127"/>
                <a:cs typeface="KoPubWorld돋움체 Bold" panose="00000800000000000000" pitchFamily="2" charset="-127"/>
              </a:rPr>
              <a:t>*/</a:t>
            </a:r>
            <a:endParaRPr lang="ko-KR" altLang="en-US" sz="4800" dirty="0">
              <a:solidFill>
                <a:srgbClr val="3B1C1C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카카오 Bold" panose="020B0600000101010101" pitchFamily="50" charset="-127"/>
              <a:ea typeface="카카오 Bold" panose="020B0600000101010101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5486399"/>
            <a:ext cx="12191999" cy="14408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="" xmlns:a16="http://schemas.microsoft.com/office/drawing/2014/main" id="{F34701D4-CD53-4A7A-8628-C82008052F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94909" y="6026729"/>
            <a:ext cx="7897090" cy="360211"/>
          </a:xfrm>
        </p:spPr>
        <p:txBody>
          <a:bodyPr>
            <a:noAutofit/>
          </a:bodyPr>
          <a:lstStyle/>
          <a:p>
            <a:r>
              <a:rPr lang="en-US" altLang="ko-KR" sz="1800" dirty="0" smtClean="0">
                <a:solidFill>
                  <a:srgbClr val="3B1C1C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고딕코딩" panose="020D0009000000000000" pitchFamily="49" charset="-127"/>
                <a:ea typeface="나눔고딕코딩" panose="020D0009000000000000" pitchFamily="49" charset="-127"/>
                <a:cs typeface="KoPubWorld돋움체 Bold" panose="00000800000000000000" pitchFamily="2" charset="-127"/>
              </a:rPr>
              <a:t>Team_Offline_3 </a:t>
            </a:r>
            <a:r>
              <a:rPr lang="en-US" altLang="ko-KR" sz="1800" dirty="0">
                <a:solidFill>
                  <a:srgbClr val="3B1C1C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고딕코딩" panose="020D0009000000000000" pitchFamily="49" charset="-127"/>
                <a:ea typeface="나눔고딕코딩" panose="020D0009000000000000" pitchFamily="49" charset="-127"/>
                <a:cs typeface="KoPubWorld돋움체 Bold" panose="00000800000000000000" pitchFamily="2" charset="-127"/>
              </a:rPr>
              <a:t>=</a:t>
            </a:r>
            <a:r>
              <a:rPr lang="en-US" altLang="ko-KR" sz="1800" dirty="0" smtClean="0">
                <a:solidFill>
                  <a:srgbClr val="3B1C1C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고딕코딩" panose="020D0009000000000000" pitchFamily="49" charset="-127"/>
                <a:ea typeface="나눔고딕코딩" panose="020D0009000000000000" pitchFamily="49" charset="-127"/>
                <a:cs typeface="KoPubWorld돋움체 Bold" panose="00000800000000000000" pitchFamily="2" charset="-127"/>
              </a:rPr>
              <a:t> [‘</a:t>
            </a:r>
            <a:r>
              <a:rPr lang="ko-KR" altLang="en-US" sz="1800" dirty="0" err="1" smtClean="0">
                <a:solidFill>
                  <a:srgbClr val="3B1C1C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고딕코딩" panose="020D0009000000000000" pitchFamily="49" charset="-127"/>
                <a:ea typeface="나눔고딕코딩" panose="020D0009000000000000" pitchFamily="49" charset="-127"/>
                <a:cs typeface="KoPubWorld돋움체 Bold" panose="00000800000000000000" pitchFamily="2" charset="-127"/>
              </a:rPr>
              <a:t>조여재</a:t>
            </a:r>
            <a:r>
              <a:rPr lang="en-US" altLang="ko-KR" sz="1800" dirty="0" smtClean="0">
                <a:solidFill>
                  <a:srgbClr val="3B1C1C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고딕코딩" panose="020D0009000000000000" pitchFamily="49" charset="-127"/>
                <a:ea typeface="나눔고딕코딩" panose="020D0009000000000000" pitchFamily="49" charset="-127"/>
                <a:cs typeface="KoPubWorld돋움체 Bold" panose="00000800000000000000" pitchFamily="2" charset="-127"/>
              </a:rPr>
              <a:t>’, ‘</a:t>
            </a:r>
            <a:r>
              <a:rPr lang="ko-KR" altLang="en-US" sz="1800" dirty="0" smtClean="0">
                <a:solidFill>
                  <a:srgbClr val="3B1C1C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고딕코딩" panose="020D0009000000000000" pitchFamily="49" charset="-127"/>
                <a:ea typeface="나눔고딕코딩" panose="020D0009000000000000" pitchFamily="49" charset="-127"/>
                <a:cs typeface="KoPubWorld돋움체 Bold" panose="00000800000000000000" pitchFamily="2" charset="-127"/>
              </a:rPr>
              <a:t>엄대용</a:t>
            </a:r>
            <a:r>
              <a:rPr lang="en-US" altLang="ko-KR" sz="1800" dirty="0" smtClean="0">
                <a:solidFill>
                  <a:srgbClr val="3B1C1C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고딕코딩" panose="020D0009000000000000" pitchFamily="49" charset="-127"/>
                <a:ea typeface="나눔고딕코딩" panose="020D0009000000000000" pitchFamily="49" charset="-127"/>
                <a:cs typeface="KoPubWorld돋움체 Bold" panose="00000800000000000000" pitchFamily="2" charset="-127"/>
              </a:rPr>
              <a:t>’, ‘</a:t>
            </a:r>
            <a:r>
              <a:rPr lang="ko-KR" altLang="en-US" sz="1800" dirty="0" smtClean="0">
                <a:solidFill>
                  <a:srgbClr val="3B1C1C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고딕코딩" panose="020D0009000000000000" pitchFamily="49" charset="-127"/>
                <a:ea typeface="나눔고딕코딩" panose="020D0009000000000000" pitchFamily="49" charset="-127"/>
                <a:cs typeface="KoPubWorld돋움체 Bold" panose="00000800000000000000" pitchFamily="2" charset="-127"/>
              </a:rPr>
              <a:t>오유경</a:t>
            </a:r>
            <a:r>
              <a:rPr lang="en-US" altLang="ko-KR" sz="1800" dirty="0" smtClean="0">
                <a:solidFill>
                  <a:srgbClr val="3B1C1C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고딕코딩" panose="020D0009000000000000" pitchFamily="49" charset="-127"/>
                <a:ea typeface="나눔고딕코딩" panose="020D0009000000000000" pitchFamily="49" charset="-127"/>
                <a:cs typeface="KoPubWorld돋움체 Bold" panose="00000800000000000000" pitchFamily="2" charset="-127"/>
              </a:rPr>
              <a:t>’, ‘</a:t>
            </a:r>
            <a:r>
              <a:rPr lang="ko-KR" altLang="en-US" sz="1800" dirty="0" smtClean="0">
                <a:solidFill>
                  <a:srgbClr val="3B1C1C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고딕코딩" panose="020D0009000000000000" pitchFamily="49" charset="-127"/>
                <a:ea typeface="나눔고딕코딩" panose="020D0009000000000000" pitchFamily="49" charset="-127"/>
                <a:cs typeface="KoPubWorld돋움체 Bold" panose="00000800000000000000" pitchFamily="2" charset="-127"/>
              </a:rPr>
              <a:t>전희진</a:t>
            </a:r>
            <a:r>
              <a:rPr lang="en-US" altLang="ko-KR" sz="1800" dirty="0" smtClean="0">
                <a:solidFill>
                  <a:srgbClr val="3B1C1C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고딕코딩" panose="020D0009000000000000" pitchFamily="49" charset="-127"/>
                <a:ea typeface="나눔고딕코딩" panose="020D0009000000000000" pitchFamily="49" charset="-127"/>
                <a:cs typeface="KoPubWorld돋움체 Bold" panose="00000800000000000000" pitchFamily="2" charset="-127"/>
              </a:rPr>
              <a:t>’] </a:t>
            </a:r>
            <a:endParaRPr lang="ko-KR" altLang="en-US" sz="1800" dirty="0">
              <a:solidFill>
                <a:srgbClr val="3B1C1C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나눔고딕코딩" panose="020D0009000000000000" pitchFamily="49" charset="-127"/>
              <a:ea typeface="나눔고딕코딩" panose="020D0009000000000000" pitchFamily="49" charset="-127"/>
              <a:cs typeface="KoPubWorld돋움체 Bold" panose="00000800000000000000" pitchFamily="2" charset="-127"/>
            </a:endParaRPr>
          </a:p>
        </p:txBody>
      </p:sp>
      <p:pic>
        <p:nvPicPr>
          <p:cNvPr id="4" name="Picture 2" descr="마음을 전하는 가장 쉬운 방법, 카카오톡 선물하기 | 카카오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3941" y="1822205"/>
            <a:ext cx="2057400" cy="2057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115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D415EFE-5A17-477F-9589-6B8BC6CC40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365124"/>
            <a:ext cx="9728334" cy="1325563"/>
          </a:xfrm>
        </p:spPr>
        <p:txBody>
          <a:bodyPr/>
          <a:lstStyle/>
          <a:p>
            <a:r>
              <a:rPr lang="ko-KR" altLang="en-US" dirty="0" smtClean="0">
                <a:solidFill>
                  <a:srgbClr val="3B1C1C"/>
                </a:solidFill>
                <a:latin typeface="카카오 Bold" panose="020B0600000101010101" pitchFamily="50" charset="-127"/>
                <a:ea typeface="카카오 Bold" panose="020B0600000101010101" pitchFamily="50" charset="-127"/>
              </a:rPr>
              <a:t>데이터 확인</a:t>
            </a:r>
            <a:endParaRPr lang="ko-KR" altLang="en-US" dirty="0">
              <a:solidFill>
                <a:srgbClr val="3B1C1C"/>
              </a:solidFill>
              <a:latin typeface="카카오 Bold" panose="020B0600000101010101" pitchFamily="50" charset="-127"/>
              <a:ea typeface="카카오 Bold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5C4E0289-6B2D-4729-A9A7-81FB89E5E6F4}"/>
              </a:ext>
            </a:extLst>
          </p:cNvPr>
          <p:cNvSpPr/>
          <p:nvPr/>
        </p:nvSpPr>
        <p:spPr>
          <a:xfrm>
            <a:off x="260684" y="365124"/>
            <a:ext cx="1155032" cy="1325563"/>
          </a:xfrm>
          <a:prstGeom prst="rect">
            <a:avLst/>
          </a:prstGeom>
          <a:solidFill>
            <a:srgbClr val="3B1C1C"/>
          </a:solidFill>
          <a:ln>
            <a:solidFill>
              <a:srgbClr val="3B1C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6A54D0FB-ED46-4685-9401-5D4674C44591}"/>
              </a:ext>
            </a:extLst>
          </p:cNvPr>
          <p:cNvSpPr/>
          <p:nvPr/>
        </p:nvSpPr>
        <p:spPr>
          <a:xfrm>
            <a:off x="0" y="365124"/>
            <a:ext cx="260684" cy="1325563"/>
          </a:xfrm>
          <a:prstGeom prst="rect">
            <a:avLst/>
          </a:prstGeom>
          <a:solidFill>
            <a:srgbClr val="F9E000"/>
          </a:solidFill>
          <a:ln>
            <a:solidFill>
              <a:srgbClr val="F9E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330" y="2763078"/>
            <a:ext cx="5215301" cy="3799122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0689" y="860296"/>
            <a:ext cx="5065835" cy="5701904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415716" y="1996050"/>
            <a:ext cx="34807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순위 </a:t>
            </a:r>
            <a:r>
              <a:rPr lang="en-US" altLang="ko-KR" sz="2400" dirty="0" smtClean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/ </a:t>
            </a:r>
            <a:r>
              <a:rPr lang="ko-KR" altLang="en-US" sz="2400" dirty="0" smtClean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상품명 </a:t>
            </a:r>
            <a:r>
              <a:rPr lang="en-US" altLang="ko-KR" sz="2400" dirty="0" smtClean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/</a:t>
            </a:r>
            <a:r>
              <a:rPr lang="ko-KR" altLang="en-US" sz="2400" dirty="0" smtClean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 가격 </a:t>
            </a:r>
            <a:r>
              <a:rPr lang="en-US" altLang="ko-KR" sz="2400" dirty="0" smtClean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/</a:t>
            </a:r>
            <a:r>
              <a:rPr lang="ko-KR" altLang="en-US" sz="2400" dirty="0" smtClean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ko-KR" altLang="en-US" sz="2400" dirty="0" smtClean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브랜드</a:t>
            </a:r>
            <a:endParaRPr lang="ko-KR" altLang="en-US" sz="2400" dirty="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17330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E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282BA229-250F-4055-8813-63A60830F6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14528" y="2205763"/>
            <a:ext cx="6562943" cy="1223237"/>
          </a:xfrm>
        </p:spPr>
        <p:txBody>
          <a:bodyPr>
            <a:noAutofit/>
          </a:bodyPr>
          <a:lstStyle/>
          <a:p>
            <a:r>
              <a:rPr lang="ko-KR" altLang="en-US" sz="5400" dirty="0">
                <a:solidFill>
                  <a:srgbClr val="3B1C1C"/>
                </a:solidFill>
                <a:latin typeface="카카오 Bold" panose="020B0600000101010101" pitchFamily="50" charset="-127"/>
                <a:ea typeface="카카오 Bold" panose="020B0600000101010101" pitchFamily="50" charset="-127"/>
                <a:cs typeface="KoPubWorld돋움체 Bold" panose="00000800000000000000" pitchFamily="2" charset="-127"/>
              </a:rPr>
              <a:t>웹</a:t>
            </a:r>
            <a:r>
              <a:rPr lang="ko-KR" altLang="en-US" sz="5400" dirty="0" smtClean="0">
                <a:solidFill>
                  <a:srgbClr val="3B1C1C"/>
                </a:solidFill>
                <a:latin typeface="카카오 Bold" panose="020B0600000101010101" pitchFamily="50" charset="-127"/>
                <a:ea typeface="카카오 Bold" panose="020B0600000101010101" pitchFamily="50" charset="-127"/>
                <a:cs typeface="KoPubWorld돋움체 Bold" panose="00000800000000000000" pitchFamily="2" charset="-127"/>
              </a:rPr>
              <a:t>  </a:t>
            </a:r>
            <a:r>
              <a:rPr lang="ko-KR" altLang="en-US" sz="5400" dirty="0" err="1" smtClean="0">
                <a:solidFill>
                  <a:srgbClr val="3B1C1C"/>
                </a:solidFill>
                <a:latin typeface="카카오 Bold" panose="020B0600000101010101" pitchFamily="50" charset="-127"/>
                <a:ea typeface="카카오 Bold" panose="020B0600000101010101" pitchFamily="50" charset="-127"/>
                <a:cs typeface="KoPubWorld돋움체 Bold" panose="00000800000000000000" pitchFamily="2" charset="-127"/>
              </a:rPr>
              <a:t>스</a:t>
            </a:r>
            <a:r>
              <a:rPr lang="ko-KR" altLang="en-US" sz="5400" dirty="0" smtClean="0">
                <a:solidFill>
                  <a:srgbClr val="3B1C1C"/>
                </a:solidFill>
                <a:latin typeface="카카오 Bold" panose="020B0600000101010101" pitchFamily="50" charset="-127"/>
                <a:ea typeface="카카오 Bold" panose="020B0600000101010101" pitchFamily="50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5400" dirty="0" err="1" smtClean="0">
                <a:solidFill>
                  <a:srgbClr val="3B1C1C"/>
                </a:solidFill>
                <a:latin typeface="카카오 Bold" panose="020B0600000101010101" pitchFamily="50" charset="-127"/>
                <a:ea typeface="카카오 Bold" panose="020B0600000101010101" pitchFamily="50" charset="-127"/>
                <a:cs typeface="KoPubWorld돋움체 Bold" panose="00000800000000000000" pitchFamily="2" charset="-127"/>
              </a:rPr>
              <a:t>크</a:t>
            </a:r>
            <a:r>
              <a:rPr lang="ko-KR" altLang="en-US" sz="5400" dirty="0" smtClean="0">
                <a:solidFill>
                  <a:srgbClr val="3B1C1C"/>
                </a:solidFill>
                <a:latin typeface="카카오 Bold" panose="020B0600000101010101" pitchFamily="50" charset="-127"/>
                <a:ea typeface="카카오 Bold" panose="020B0600000101010101" pitchFamily="50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5400" dirty="0" err="1" smtClean="0">
                <a:solidFill>
                  <a:srgbClr val="3B1C1C"/>
                </a:solidFill>
                <a:latin typeface="카카오 Bold" panose="020B0600000101010101" pitchFamily="50" charset="-127"/>
                <a:ea typeface="카카오 Bold" panose="020B0600000101010101" pitchFamily="50" charset="-127"/>
                <a:cs typeface="KoPubWorld돋움체 Bold" panose="00000800000000000000" pitchFamily="2" charset="-127"/>
              </a:rPr>
              <a:t>래</a:t>
            </a:r>
            <a:r>
              <a:rPr lang="ko-KR" altLang="en-US" sz="5400" dirty="0" smtClean="0">
                <a:solidFill>
                  <a:srgbClr val="3B1C1C"/>
                </a:solidFill>
                <a:latin typeface="카카오 Bold" panose="020B0600000101010101" pitchFamily="50" charset="-127"/>
                <a:ea typeface="카카오 Bold" panose="020B0600000101010101" pitchFamily="50" charset="-127"/>
                <a:cs typeface="KoPubWorld돋움체 Bold" panose="00000800000000000000" pitchFamily="2" charset="-127"/>
              </a:rPr>
              <a:t> 핑</a:t>
            </a:r>
            <a:endParaRPr lang="ko-KR" altLang="en-US" sz="5400" dirty="0">
              <a:solidFill>
                <a:srgbClr val="3B1C1C"/>
              </a:solidFill>
              <a:latin typeface="카카오 Bold" panose="020B0600000101010101" pitchFamily="50" charset="-127"/>
              <a:ea typeface="카카오 Bold" panose="020B0600000101010101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="" xmlns:a16="http://schemas.microsoft.com/office/drawing/2014/main" id="{B6C93A86-749B-4D4B-B25F-4CD55674E3A9}"/>
              </a:ext>
            </a:extLst>
          </p:cNvPr>
          <p:cNvSpPr/>
          <p:nvPr/>
        </p:nvSpPr>
        <p:spPr>
          <a:xfrm>
            <a:off x="2981324" y="3656569"/>
            <a:ext cx="6229350" cy="95251"/>
          </a:xfrm>
          <a:prstGeom prst="rect">
            <a:avLst/>
          </a:prstGeom>
          <a:solidFill>
            <a:srgbClr val="3B1C1C"/>
          </a:solidFill>
          <a:ln>
            <a:solidFill>
              <a:srgbClr val="3B1C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2794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D415EFE-5A17-477F-9589-6B8BC6CC40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5466" y="365125"/>
            <a:ext cx="9728334" cy="1325563"/>
          </a:xfrm>
        </p:spPr>
        <p:txBody>
          <a:bodyPr/>
          <a:lstStyle/>
          <a:p>
            <a:r>
              <a:rPr lang="ko-KR" altLang="en-US" dirty="0">
                <a:solidFill>
                  <a:srgbClr val="3B1C1C"/>
                </a:solidFill>
                <a:latin typeface="카카오 Bold" panose="020B0600000101010101" pitchFamily="50" charset="-127"/>
                <a:ea typeface="카카오 Bold" panose="020B0600000101010101" pitchFamily="50" charset="-127"/>
              </a:rPr>
              <a:t>웹 </a:t>
            </a:r>
            <a:r>
              <a:rPr lang="ko-KR" altLang="en-US" dirty="0" err="1">
                <a:solidFill>
                  <a:srgbClr val="3B1C1C"/>
                </a:solidFill>
                <a:latin typeface="카카오 Bold" panose="020B0600000101010101" pitchFamily="50" charset="-127"/>
                <a:ea typeface="카카오 Bold" panose="020B0600000101010101" pitchFamily="50" charset="-127"/>
              </a:rPr>
              <a:t>스크래핑</a:t>
            </a:r>
            <a:endParaRPr lang="ko-KR" altLang="en-US" dirty="0">
              <a:solidFill>
                <a:srgbClr val="3B1C1C"/>
              </a:solidFill>
              <a:latin typeface="카카오 Bold" panose="020B0600000101010101" pitchFamily="50" charset="-127"/>
              <a:ea typeface="카카오 Bold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5C4E0289-6B2D-4729-A9A7-81FB89E5E6F4}"/>
              </a:ext>
            </a:extLst>
          </p:cNvPr>
          <p:cNvSpPr/>
          <p:nvPr/>
        </p:nvSpPr>
        <p:spPr>
          <a:xfrm>
            <a:off x="260684" y="365122"/>
            <a:ext cx="1155032" cy="1325563"/>
          </a:xfrm>
          <a:prstGeom prst="rect">
            <a:avLst/>
          </a:prstGeom>
          <a:solidFill>
            <a:srgbClr val="3B1C1C"/>
          </a:solidFill>
          <a:ln>
            <a:solidFill>
              <a:srgbClr val="3B1C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6A54D0FB-ED46-4685-9401-5D4674C44591}"/>
              </a:ext>
            </a:extLst>
          </p:cNvPr>
          <p:cNvSpPr/>
          <p:nvPr/>
        </p:nvSpPr>
        <p:spPr>
          <a:xfrm>
            <a:off x="0" y="365124"/>
            <a:ext cx="260684" cy="1325563"/>
          </a:xfrm>
          <a:prstGeom prst="rect">
            <a:avLst/>
          </a:prstGeom>
          <a:solidFill>
            <a:srgbClr val="F9E000"/>
          </a:solidFill>
          <a:ln>
            <a:solidFill>
              <a:srgbClr val="F9E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4425" y="1842880"/>
            <a:ext cx="996315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29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567" y="1922389"/>
            <a:ext cx="8852866" cy="4695211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D415EFE-5A17-477F-9589-6B8BC6CC40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5466" y="365125"/>
            <a:ext cx="9728334" cy="1325563"/>
          </a:xfrm>
        </p:spPr>
        <p:txBody>
          <a:bodyPr/>
          <a:lstStyle/>
          <a:p>
            <a:r>
              <a:rPr lang="ko-KR" altLang="en-US" dirty="0">
                <a:solidFill>
                  <a:srgbClr val="3B1C1C"/>
                </a:solidFill>
                <a:latin typeface="카카오 Bold" panose="020B0600000101010101" pitchFamily="50" charset="-127"/>
                <a:ea typeface="카카오 Bold" panose="020B0600000101010101" pitchFamily="50" charset="-127"/>
              </a:rPr>
              <a:t>웹 </a:t>
            </a:r>
            <a:r>
              <a:rPr lang="ko-KR" altLang="en-US" dirty="0" err="1" smtClean="0">
                <a:solidFill>
                  <a:srgbClr val="3B1C1C"/>
                </a:solidFill>
                <a:latin typeface="카카오 Bold" panose="020B0600000101010101" pitchFamily="50" charset="-127"/>
                <a:ea typeface="카카오 Bold" panose="020B0600000101010101" pitchFamily="50" charset="-127"/>
              </a:rPr>
              <a:t>스크래핑</a:t>
            </a:r>
            <a:r>
              <a:rPr lang="en-US" altLang="ko-KR" dirty="0" smtClean="0">
                <a:solidFill>
                  <a:srgbClr val="3B1C1C"/>
                </a:solidFill>
                <a:latin typeface="카카오 Bold" panose="020B0600000101010101" pitchFamily="50" charset="-127"/>
                <a:ea typeface="카카오 Bold" panose="020B0600000101010101" pitchFamily="50" charset="-127"/>
              </a:rPr>
              <a:t>_</a:t>
            </a:r>
            <a:r>
              <a:rPr lang="ko-KR" altLang="en-US" dirty="0" smtClean="0">
                <a:solidFill>
                  <a:srgbClr val="3B1C1C"/>
                </a:solidFill>
                <a:latin typeface="카카오 Bold" panose="020B0600000101010101" pitchFamily="50" charset="-127"/>
                <a:ea typeface="카카오 Bold" panose="020B0600000101010101" pitchFamily="50" charset="-127"/>
              </a:rPr>
              <a:t>결과</a:t>
            </a:r>
            <a:endParaRPr lang="ko-KR" altLang="en-US" dirty="0">
              <a:solidFill>
                <a:srgbClr val="3B1C1C"/>
              </a:solidFill>
              <a:latin typeface="카카오 Bold" panose="020B0600000101010101" pitchFamily="50" charset="-127"/>
              <a:ea typeface="카카오 Bold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5C4E0289-6B2D-4729-A9A7-81FB89E5E6F4}"/>
              </a:ext>
            </a:extLst>
          </p:cNvPr>
          <p:cNvSpPr/>
          <p:nvPr/>
        </p:nvSpPr>
        <p:spPr>
          <a:xfrm>
            <a:off x="260684" y="365122"/>
            <a:ext cx="1155032" cy="1325563"/>
          </a:xfrm>
          <a:prstGeom prst="rect">
            <a:avLst/>
          </a:prstGeom>
          <a:solidFill>
            <a:srgbClr val="3B1C1C"/>
          </a:solidFill>
          <a:ln>
            <a:solidFill>
              <a:srgbClr val="3B1C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6A54D0FB-ED46-4685-9401-5D4674C44591}"/>
              </a:ext>
            </a:extLst>
          </p:cNvPr>
          <p:cNvSpPr/>
          <p:nvPr/>
        </p:nvSpPr>
        <p:spPr>
          <a:xfrm>
            <a:off x="0" y="365124"/>
            <a:ext cx="260684" cy="1325563"/>
          </a:xfrm>
          <a:prstGeom prst="rect">
            <a:avLst/>
          </a:prstGeom>
          <a:solidFill>
            <a:srgbClr val="F9E000"/>
          </a:solidFill>
          <a:ln>
            <a:solidFill>
              <a:srgbClr val="F9E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3EDD3495-F63D-C7CB-AF58-C9230E99F0BF}"/>
              </a:ext>
            </a:extLst>
          </p:cNvPr>
          <p:cNvSpPr txBox="1"/>
          <p:nvPr/>
        </p:nvSpPr>
        <p:spPr>
          <a:xfrm>
            <a:off x="2038525" y="1544884"/>
            <a:ext cx="3296873" cy="3775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20</a:t>
            </a:r>
            <a:r>
              <a:rPr lang="ko-KR" altLang="en-US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개 확인 가능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290313" y="2763079"/>
            <a:ext cx="10634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f</a:t>
            </a:r>
            <a:r>
              <a:rPr lang="en-US" altLang="ko-KR" sz="14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ormat(</a:t>
            </a:r>
            <a:r>
              <a:rPr lang="en-US" altLang="ko-KR" sz="1400" dirty="0" err="1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i</a:t>
            </a:r>
            <a:r>
              <a:rPr lang="en-US" altLang="ko-KR" sz="14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)</a:t>
            </a:r>
            <a:endParaRPr lang="ko-KR" altLang="en-US" sz="14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482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D415EFE-5A17-477F-9589-6B8BC6CC40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5466" y="365125"/>
            <a:ext cx="9728334" cy="1325563"/>
          </a:xfrm>
        </p:spPr>
        <p:txBody>
          <a:bodyPr/>
          <a:lstStyle/>
          <a:p>
            <a:r>
              <a:rPr lang="ko-KR" altLang="en-US" dirty="0">
                <a:solidFill>
                  <a:srgbClr val="3B1C1C"/>
                </a:solidFill>
                <a:latin typeface="카카오 Bold" panose="020B0600000101010101" pitchFamily="50" charset="-127"/>
                <a:ea typeface="카카오 Bold" panose="020B0600000101010101" pitchFamily="50" charset="-127"/>
              </a:rPr>
              <a:t>웹 </a:t>
            </a:r>
            <a:r>
              <a:rPr lang="ko-KR" altLang="en-US" dirty="0" err="1" smtClean="0">
                <a:solidFill>
                  <a:srgbClr val="3B1C1C"/>
                </a:solidFill>
                <a:latin typeface="카카오 Bold" panose="020B0600000101010101" pitchFamily="50" charset="-127"/>
                <a:ea typeface="카카오 Bold" panose="020B0600000101010101" pitchFamily="50" charset="-127"/>
              </a:rPr>
              <a:t>스크래핑</a:t>
            </a:r>
            <a:r>
              <a:rPr lang="en-US" altLang="ko-KR" dirty="0" smtClean="0">
                <a:solidFill>
                  <a:srgbClr val="3B1C1C"/>
                </a:solidFill>
                <a:latin typeface="카카오 Bold" panose="020B0600000101010101" pitchFamily="50" charset="-127"/>
                <a:ea typeface="카카오 Bold" panose="020B0600000101010101" pitchFamily="50" charset="-127"/>
              </a:rPr>
              <a:t>_</a:t>
            </a:r>
            <a:r>
              <a:rPr lang="ko-KR" altLang="en-US" dirty="0" smtClean="0">
                <a:solidFill>
                  <a:srgbClr val="3B1C1C"/>
                </a:solidFill>
                <a:latin typeface="카카오 Bold" panose="020B0600000101010101" pitchFamily="50" charset="-127"/>
                <a:ea typeface="카카오 Bold" panose="020B0600000101010101" pitchFamily="50" charset="-127"/>
              </a:rPr>
              <a:t>결과</a:t>
            </a:r>
            <a:endParaRPr lang="ko-KR" altLang="en-US" dirty="0">
              <a:solidFill>
                <a:srgbClr val="3B1C1C"/>
              </a:solidFill>
              <a:latin typeface="카카오 Bold" panose="020B0600000101010101" pitchFamily="50" charset="-127"/>
              <a:ea typeface="카카오 Bold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5C4E0289-6B2D-4729-A9A7-81FB89E5E6F4}"/>
              </a:ext>
            </a:extLst>
          </p:cNvPr>
          <p:cNvSpPr/>
          <p:nvPr/>
        </p:nvSpPr>
        <p:spPr>
          <a:xfrm>
            <a:off x="260684" y="365122"/>
            <a:ext cx="1155032" cy="1325563"/>
          </a:xfrm>
          <a:prstGeom prst="rect">
            <a:avLst/>
          </a:prstGeom>
          <a:solidFill>
            <a:srgbClr val="3B1C1C"/>
          </a:solidFill>
          <a:ln>
            <a:solidFill>
              <a:srgbClr val="3B1C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6A54D0FB-ED46-4685-9401-5D4674C44591}"/>
              </a:ext>
            </a:extLst>
          </p:cNvPr>
          <p:cNvSpPr/>
          <p:nvPr/>
        </p:nvSpPr>
        <p:spPr>
          <a:xfrm>
            <a:off x="0" y="365124"/>
            <a:ext cx="260684" cy="1325563"/>
          </a:xfrm>
          <a:prstGeom prst="rect">
            <a:avLst/>
          </a:prstGeom>
          <a:solidFill>
            <a:srgbClr val="F9E000"/>
          </a:solidFill>
          <a:ln>
            <a:solidFill>
              <a:srgbClr val="F9E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3EDD3495-F63D-C7CB-AF58-C9230E99F0BF}"/>
              </a:ext>
            </a:extLst>
          </p:cNvPr>
          <p:cNvSpPr txBox="1"/>
          <p:nvPr/>
        </p:nvSpPr>
        <p:spPr>
          <a:xfrm>
            <a:off x="2038525" y="1544884"/>
            <a:ext cx="3296873" cy="3775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20</a:t>
            </a:r>
            <a:r>
              <a:rPr lang="ko-KR" altLang="en-US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개 확인 가능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5716" y="1952207"/>
            <a:ext cx="8937142" cy="4740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994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E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282BA229-250F-4055-8813-63A60830F6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14528" y="2205763"/>
            <a:ext cx="6562943" cy="1223237"/>
          </a:xfrm>
        </p:spPr>
        <p:txBody>
          <a:bodyPr>
            <a:noAutofit/>
          </a:bodyPr>
          <a:lstStyle/>
          <a:p>
            <a:r>
              <a:rPr lang="ko-KR" altLang="en-US" sz="5400" dirty="0" smtClean="0">
                <a:solidFill>
                  <a:srgbClr val="3B1C1C"/>
                </a:solidFill>
                <a:latin typeface="카카오 Bold" panose="020B0600000101010101" pitchFamily="50" charset="-127"/>
                <a:ea typeface="카카오 Bold" panose="020B0600000101010101" pitchFamily="50" charset="-127"/>
                <a:cs typeface="KoPubWorld돋움체 Bold" panose="00000800000000000000" pitchFamily="2" charset="-127"/>
              </a:rPr>
              <a:t>테 이 </a:t>
            </a:r>
            <a:r>
              <a:rPr lang="ko-KR" altLang="en-US" sz="5400" dirty="0" err="1" smtClean="0">
                <a:solidFill>
                  <a:srgbClr val="3B1C1C"/>
                </a:solidFill>
                <a:latin typeface="카카오 Bold" panose="020B0600000101010101" pitchFamily="50" charset="-127"/>
                <a:ea typeface="카카오 Bold" panose="020B0600000101010101" pitchFamily="50" charset="-127"/>
                <a:cs typeface="KoPubWorld돋움체 Bold" panose="00000800000000000000" pitchFamily="2" charset="-127"/>
              </a:rPr>
              <a:t>블</a:t>
            </a:r>
            <a:r>
              <a:rPr lang="ko-KR" altLang="en-US" sz="5400" dirty="0" smtClean="0">
                <a:solidFill>
                  <a:srgbClr val="3B1C1C"/>
                </a:solidFill>
                <a:latin typeface="카카오 Bold" panose="020B0600000101010101" pitchFamily="50" charset="-127"/>
                <a:ea typeface="카카오 Bold" panose="020B0600000101010101" pitchFamily="50" charset="-127"/>
                <a:cs typeface="KoPubWorld돋움체 Bold" panose="00000800000000000000" pitchFamily="2" charset="-127"/>
              </a:rPr>
              <a:t>  설 계</a:t>
            </a:r>
            <a:endParaRPr lang="ko-KR" altLang="en-US" sz="5400" dirty="0">
              <a:solidFill>
                <a:srgbClr val="3B1C1C"/>
              </a:solidFill>
              <a:latin typeface="카카오 Bold" panose="020B0600000101010101" pitchFamily="50" charset="-127"/>
              <a:ea typeface="카카오 Bold" panose="020B0600000101010101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="" xmlns:a16="http://schemas.microsoft.com/office/drawing/2014/main" id="{B6C93A86-749B-4D4B-B25F-4CD55674E3A9}"/>
              </a:ext>
            </a:extLst>
          </p:cNvPr>
          <p:cNvSpPr/>
          <p:nvPr/>
        </p:nvSpPr>
        <p:spPr>
          <a:xfrm>
            <a:off x="2981324" y="3656569"/>
            <a:ext cx="6229350" cy="95251"/>
          </a:xfrm>
          <a:prstGeom prst="rect">
            <a:avLst/>
          </a:prstGeom>
          <a:solidFill>
            <a:srgbClr val="3B1C1C"/>
          </a:solidFill>
          <a:ln>
            <a:solidFill>
              <a:srgbClr val="3B1C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1432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D415EFE-5A17-477F-9589-6B8BC6CC40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5466" y="365123"/>
            <a:ext cx="9728334" cy="1325563"/>
          </a:xfrm>
        </p:spPr>
        <p:txBody>
          <a:bodyPr/>
          <a:lstStyle/>
          <a:p>
            <a:r>
              <a:rPr lang="ko-KR" altLang="en-US" dirty="0">
                <a:solidFill>
                  <a:srgbClr val="3B1C1C"/>
                </a:solidFill>
                <a:latin typeface="카카오 Bold" panose="020B0600000101010101" pitchFamily="50" charset="-127"/>
                <a:ea typeface="카카오 Bold" panose="020B0600000101010101" pitchFamily="50" charset="-127"/>
              </a:rPr>
              <a:t>테이블 설계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5C4E0289-6B2D-4729-A9A7-81FB89E5E6F4}"/>
              </a:ext>
            </a:extLst>
          </p:cNvPr>
          <p:cNvSpPr/>
          <p:nvPr/>
        </p:nvSpPr>
        <p:spPr>
          <a:xfrm>
            <a:off x="260684" y="365123"/>
            <a:ext cx="1155032" cy="1325563"/>
          </a:xfrm>
          <a:prstGeom prst="rect">
            <a:avLst/>
          </a:prstGeom>
          <a:solidFill>
            <a:srgbClr val="3B1C1C"/>
          </a:solidFill>
          <a:ln>
            <a:solidFill>
              <a:srgbClr val="3B1C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6A54D0FB-ED46-4685-9401-5D4674C44591}"/>
              </a:ext>
            </a:extLst>
          </p:cNvPr>
          <p:cNvSpPr/>
          <p:nvPr/>
        </p:nvSpPr>
        <p:spPr>
          <a:xfrm>
            <a:off x="0" y="365123"/>
            <a:ext cx="260684" cy="1325563"/>
          </a:xfrm>
          <a:prstGeom prst="rect">
            <a:avLst/>
          </a:prstGeom>
          <a:solidFill>
            <a:srgbClr val="F9E000"/>
          </a:solidFill>
          <a:ln>
            <a:solidFill>
              <a:srgbClr val="F9E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1027617" y="1905504"/>
            <a:ext cx="50683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-- delivery100 Table </a:t>
            </a:r>
            <a:r>
              <a:rPr lang="ko-KR" altLang="en-US" sz="16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생성</a:t>
            </a:r>
            <a:endParaRPr lang="en-US" altLang="ko-KR" sz="1600" dirty="0" smtClean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r>
              <a:rPr lang="en-US" altLang="ko-KR" sz="16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-- </a:t>
            </a:r>
            <a:r>
              <a:rPr lang="ko-KR" altLang="en-US" sz="16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랭킹 </a:t>
            </a:r>
            <a:r>
              <a:rPr lang="en-US" altLang="ko-KR" sz="16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&gt; </a:t>
            </a:r>
            <a:r>
              <a:rPr lang="ko-KR" altLang="en-US" sz="16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많이 준 선물 </a:t>
            </a:r>
            <a:r>
              <a:rPr lang="en-US" altLang="ko-KR" sz="16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&gt; </a:t>
            </a:r>
            <a:r>
              <a:rPr lang="ko-KR" altLang="en-US" sz="16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배송상품 </a:t>
            </a:r>
            <a:r>
              <a:rPr lang="en-US" altLang="ko-KR" sz="16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(100</a:t>
            </a:r>
            <a:r>
              <a:rPr lang="ko-KR" altLang="en-US" sz="16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위까지</a:t>
            </a:r>
            <a:r>
              <a:rPr lang="en-US" altLang="ko-KR" sz="16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)</a:t>
            </a:r>
            <a:endParaRPr lang="ko-KR" altLang="en-US" sz="16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594" y="4405423"/>
            <a:ext cx="10020300" cy="127635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4"/>
          <a:srcRect b="49688"/>
          <a:stretch/>
        </p:blipFill>
        <p:spPr>
          <a:xfrm>
            <a:off x="1027617" y="2848083"/>
            <a:ext cx="10511713" cy="126671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676789" y="5787734"/>
            <a:ext cx="1779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.</a:t>
            </a:r>
            <a:r>
              <a:rPr lang="en-US" altLang="ko-KR" dirty="0" err="1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ipynb</a:t>
            </a:r>
            <a:endParaRPr lang="ko-KR" altLang="en-US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08561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D415EFE-5A17-477F-9589-6B8BC6CC40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5466" y="365123"/>
            <a:ext cx="9728334" cy="1325563"/>
          </a:xfrm>
        </p:spPr>
        <p:txBody>
          <a:bodyPr/>
          <a:lstStyle/>
          <a:p>
            <a:r>
              <a:rPr lang="ko-KR" altLang="en-US" dirty="0">
                <a:solidFill>
                  <a:srgbClr val="3B1C1C"/>
                </a:solidFill>
                <a:latin typeface="카카오 Bold" panose="020B0600000101010101" pitchFamily="50" charset="-127"/>
                <a:ea typeface="카카오 Bold" panose="020B0600000101010101" pitchFamily="50" charset="-127"/>
              </a:rPr>
              <a:t>테이블 설계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5C4E0289-6B2D-4729-A9A7-81FB89E5E6F4}"/>
              </a:ext>
            </a:extLst>
          </p:cNvPr>
          <p:cNvSpPr/>
          <p:nvPr/>
        </p:nvSpPr>
        <p:spPr>
          <a:xfrm>
            <a:off x="260684" y="365123"/>
            <a:ext cx="1155032" cy="1325563"/>
          </a:xfrm>
          <a:prstGeom prst="rect">
            <a:avLst/>
          </a:prstGeom>
          <a:solidFill>
            <a:srgbClr val="3B1C1C"/>
          </a:solidFill>
          <a:ln>
            <a:solidFill>
              <a:srgbClr val="3B1C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6A54D0FB-ED46-4685-9401-5D4674C44591}"/>
              </a:ext>
            </a:extLst>
          </p:cNvPr>
          <p:cNvSpPr/>
          <p:nvPr/>
        </p:nvSpPr>
        <p:spPr>
          <a:xfrm>
            <a:off x="0" y="365123"/>
            <a:ext cx="260684" cy="1325563"/>
          </a:xfrm>
          <a:prstGeom prst="rect">
            <a:avLst/>
          </a:prstGeom>
          <a:solidFill>
            <a:srgbClr val="F9E000"/>
          </a:solidFill>
          <a:ln>
            <a:solidFill>
              <a:srgbClr val="F9E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9886" y="2432212"/>
            <a:ext cx="6932228" cy="279315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783009" y="5225364"/>
            <a:ext cx="1779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.</a:t>
            </a:r>
            <a:r>
              <a:rPr lang="en-US" altLang="ko-KR" dirty="0" err="1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sql</a:t>
            </a:r>
            <a:endParaRPr lang="ko-KR" altLang="en-US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06886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D415EFE-5A17-477F-9589-6B8BC6CC40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5466" y="365123"/>
            <a:ext cx="9728334" cy="1325563"/>
          </a:xfrm>
        </p:spPr>
        <p:txBody>
          <a:bodyPr/>
          <a:lstStyle/>
          <a:p>
            <a:r>
              <a:rPr lang="ko-KR" altLang="en-US" dirty="0">
                <a:solidFill>
                  <a:srgbClr val="3B1C1C"/>
                </a:solidFill>
                <a:latin typeface="카카오 Bold" panose="020B0600000101010101" pitchFamily="50" charset="-127"/>
                <a:ea typeface="카카오 Bold" panose="020B0600000101010101" pitchFamily="50" charset="-127"/>
              </a:rPr>
              <a:t>테이블 설계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5C4E0289-6B2D-4729-A9A7-81FB89E5E6F4}"/>
              </a:ext>
            </a:extLst>
          </p:cNvPr>
          <p:cNvSpPr/>
          <p:nvPr/>
        </p:nvSpPr>
        <p:spPr>
          <a:xfrm>
            <a:off x="260684" y="365123"/>
            <a:ext cx="1155032" cy="1325563"/>
          </a:xfrm>
          <a:prstGeom prst="rect">
            <a:avLst/>
          </a:prstGeom>
          <a:solidFill>
            <a:srgbClr val="3B1C1C"/>
          </a:solidFill>
          <a:ln>
            <a:solidFill>
              <a:srgbClr val="3B1C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6A54D0FB-ED46-4685-9401-5D4674C44591}"/>
              </a:ext>
            </a:extLst>
          </p:cNvPr>
          <p:cNvSpPr/>
          <p:nvPr/>
        </p:nvSpPr>
        <p:spPr>
          <a:xfrm>
            <a:off x="0" y="365123"/>
            <a:ext cx="260684" cy="1325563"/>
          </a:xfrm>
          <a:prstGeom prst="rect">
            <a:avLst/>
          </a:prstGeom>
          <a:solidFill>
            <a:srgbClr val="F9E000"/>
          </a:solidFill>
          <a:ln>
            <a:solidFill>
              <a:srgbClr val="F9E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1027617" y="1905504"/>
            <a:ext cx="50683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-- delivery100 Table </a:t>
            </a:r>
            <a:r>
              <a:rPr lang="ko-KR" altLang="en-US" sz="16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생성</a:t>
            </a:r>
            <a:endParaRPr lang="en-US" altLang="ko-KR" sz="1600" dirty="0" smtClean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r>
              <a:rPr lang="en-US" altLang="ko-KR" sz="16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-- </a:t>
            </a:r>
            <a:r>
              <a:rPr lang="ko-KR" altLang="en-US" sz="16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랭킹 </a:t>
            </a:r>
            <a:r>
              <a:rPr lang="en-US" altLang="ko-KR" sz="16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&gt; </a:t>
            </a:r>
            <a:r>
              <a:rPr lang="ko-KR" altLang="en-US" sz="16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많이 준 선물 </a:t>
            </a:r>
            <a:r>
              <a:rPr lang="en-US" altLang="ko-KR" sz="16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&gt; </a:t>
            </a:r>
            <a:r>
              <a:rPr lang="ko-KR" altLang="en-US" sz="16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배송상품 </a:t>
            </a:r>
            <a:r>
              <a:rPr lang="en-US" altLang="ko-KR" sz="16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(100</a:t>
            </a:r>
            <a:r>
              <a:rPr lang="ko-KR" altLang="en-US" sz="16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위까지</a:t>
            </a:r>
            <a:r>
              <a:rPr lang="en-US" altLang="ko-KR" sz="16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)</a:t>
            </a:r>
            <a:endParaRPr lang="ko-KR" altLang="en-US" sz="16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850" y="2790825"/>
            <a:ext cx="10020300" cy="127635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287" y="1957801"/>
            <a:ext cx="11401425" cy="433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513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D415EFE-5A17-477F-9589-6B8BC6CC40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5466" y="365123"/>
            <a:ext cx="9728334" cy="1325563"/>
          </a:xfrm>
        </p:spPr>
        <p:txBody>
          <a:bodyPr/>
          <a:lstStyle/>
          <a:p>
            <a:r>
              <a:rPr lang="ko-KR" altLang="en-US" dirty="0">
                <a:solidFill>
                  <a:srgbClr val="3B1C1C"/>
                </a:solidFill>
                <a:latin typeface="카카오 Bold" panose="020B0600000101010101" pitchFamily="50" charset="-127"/>
                <a:ea typeface="카카오 Bold" panose="020B0600000101010101" pitchFamily="50" charset="-127"/>
              </a:rPr>
              <a:t>테이블 설계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5C4E0289-6B2D-4729-A9A7-81FB89E5E6F4}"/>
              </a:ext>
            </a:extLst>
          </p:cNvPr>
          <p:cNvSpPr/>
          <p:nvPr/>
        </p:nvSpPr>
        <p:spPr>
          <a:xfrm>
            <a:off x="260684" y="365123"/>
            <a:ext cx="1155032" cy="1325563"/>
          </a:xfrm>
          <a:prstGeom prst="rect">
            <a:avLst/>
          </a:prstGeom>
          <a:solidFill>
            <a:srgbClr val="3B1C1C"/>
          </a:solidFill>
          <a:ln>
            <a:solidFill>
              <a:srgbClr val="3B1C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6A54D0FB-ED46-4685-9401-5D4674C44591}"/>
              </a:ext>
            </a:extLst>
          </p:cNvPr>
          <p:cNvSpPr/>
          <p:nvPr/>
        </p:nvSpPr>
        <p:spPr>
          <a:xfrm>
            <a:off x="0" y="365123"/>
            <a:ext cx="260684" cy="1325563"/>
          </a:xfrm>
          <a:prstGeom prst="rect">
            <a:avLst/>
          </a:prstGeom>
          <a:solidFill>
            <a:srgbClr val="F9E000"/>
          </a:solidFill>
          <a:ln>
            <a:solidFill>
              <a:srgbClr val="F9E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4187" y="2350078"/>
            <a:ext cx="7423625" cy="3116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299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="" xmlns:a16="http://schemas.microsoft.com/office/drawing/2014/main" id="{9573FBBE-E8ED-4F2E-BF42-41707A12A809}"/>
              </a:ext>
            </a:extLst>
          </p:cNvPr>
          <p:cNvSpPr/>
          <p:nvPr/>
        </p:nvSpPr>
        <p:spPr>
          <a:xfrm>
            <a:off x="0" y="9939"/>
            <a:ext cx="12192000" cy="6858001"/>
          </a:xfrm>
          <a:prstGeom prst="rect">
            <a:avLst/>
          </a:prstGeom>
          <a:solidFill>
            <a:srgbClr val="3B1C1C"/>
          </a:solidFill>
          <a:ln>
            <a:solidFill>
              <a:srgbClr val="3B1C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346081" y="461501"/>
            <a:ext cx="4657825" cy="1125032"/>
            <a:chOff x="115753" y="233526"/>
            <a:chExt cx="4657825" cy="1125032"/>
          </a:xfrm>
        </p:grpSpPr>
        <p:sp>
          <p:nvSpPr>
            <p:cNvPr id="10" name="제목 1">
              <a:extLst>
                <a:ext uri="{FF2B5EF4-FFF2-40B4-BE49-F238E27FC236}">
                  <a16:creationId xmlns="" xmlns:a16="http://schemas.microsoft.com/office/drawing/2014/main" id="{D3B44EF5-5C1E-42EA-B184-F9B080F0091F}"/>
                </a:ext>
              </a:extLst>
            </p:cNvPr>
            <p:cNvSpPr txBox="1">
              <a:spLocks/>
            </p:cNvSpPr>
            <p:nvPr/>
          </p:nvSpPr>
          <p:spPr>
            <a:xfrm>
              <a:off x="115753" y="233526"/>
              <a:ext cx="4657825" cy="106023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sz="5400" dirty="0">
                  <a:solidFill>
                    <a:srgbClr val="F9E000"/>
                  </a:solidFill>
                  <a:latin typeface="카카오 Bold" panose="020B0600000101010101" pitchFamily="50" charset="-127"/>
                  <a:ea typeface="카카오 Bold" panose="020B0600000101010101" pitchFamily="50" charset="-127"/>
                </a:rPr>
                <a:t>CONTENTS</a:t>
              </a:r>
              <a:endParaRPr lang="ko-KR" altLang="en-US" sz="5400" dirty="0">
                <a:solidFill>
                  <a:srgbClr val="F9E000"/>
                </a:solidFill>
                <a:latin typeface="카카오 Bold" panose="020B0600000101010101" pitchFamily="50" charset="-127"/>
                <a:ea typeface="카카오 Bold" panose="020B0600000101010101" pitchFamily="50" charset="-127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="" xmlns:a16="http://schemas.microsoft.com/office/drawing/2014/main" id="{4C062B15-2275-4232-86FB-8C68752FA5F7}"/>
                </a:ext>
              </a:extLst>
            </p:cNvPr>
            <p:cNvSpPr/>
            <p:nvPr/>
          </p:nvSpPr>
          <p:spPr>
            <a:xfrm>
              <a:off x="677064" y="1228958"/>
              <a:ext cx="3535200" cy="129600"/>
            </a:xfrm>
            <a:prstGeom prst="rect">
              <a:avLst/>
            </a:prstGeom>
            <a:solidFill>
              <a:srgbClr val="F9E000"/>
            </a:solidFill>
            <a:ln>
              <a:solidFill>
                <a:srgbClr val="F9E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accent4"/>
                </a:solidFill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7101751" y="800189"/>
            <a:ext cx="4498314" cy="5257622"/>
            <a:chOff x="6515158" y="951959"/>
            <a:chExt cx="4498314" cy="5257622"/>
          </a:xfrm>
        </p:grpSpPr>
        <p:sp>
          <p:nvSpPr>
            <p:cNvPr id="12" name="타원 11">
              <a:extLst>
                <a:ext uri="{FF2B5EF4-FFF2-40B4-BE49-F238E27FC236}">
                  <a16:creationId xmlns="" xmlns:a16="http://schemas.microsoft.com/office/drawing/2014/main" id="{B62E13CA-1637-4B80-B261-69812F2E661D}"/>
                </a:ext>
              </a:extLst>
            </p:cNvPr>
            <p:cNvSpPr/>
            <p:nvPr/>
          </p:nvSpPr>
          <p:spPr>
            <a:xfrm>
              <a:off x="6528747" y="951959"/>
              <a:ext cx="894823" cy="840898"/>
            </a:xfrm>
            <a:prstGeom prst="ellipse">
              <a:avLst/>
            </a:prstGeom>
            <a:solidFill>
              <a:srgbClr val="F9E000"/>
            </a:solidFill>
            <a:ln>
              <a:solidFill>
                <a:srgbClr val="F9E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카카오 Bold" panose="020B0600000101010101" pitchFamily="50" charset="-127"/>
                  <a:ea typeface="카카오 Bold" panose="020B0600000101010101" pitchFamily="50" charset="-127"/>
                </a:rPr>
                <a:t>01</a:t>
              </a:r>
              <a:endPara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카카오 Bold" panose="020B0600000101010101" pitchFamily="50" charset="-127"/>
                <a:ea typeface="카카오 Bold" panose="020B0600000101010101" pitchFamily="50" charset="-127"/>
              </a:endParaRPr>
            </a:p>
          </p:txBody>
        </p:sp>
        <p:sp>
          <p:nvSpPr>
            <p:cNvPr id="15" name="타원 14">
              <a:extLst>
                <a:ext uri="{FF2B5EF4-FFF2-40B4-BE49-F238E27FC236}">
                  <a16:creationId xmlns="" xmlns:a16="http://schemas.microsoft.com/office/drawing/2014/main" id="{48C5DD9B-6F42-4AE9-BC4A-D65C7C8ADFC6}"/>
                </a:ext>
              </a:extLst>
            </p:cNvPr>
            <p:cNvSpPr/>
            <p:nvPr/>
          </p:nvSpPr>
          <p:spPr>
            <a:xfrm>
              <a:off x="6528747" y="3162479"/>
              <a:ext cx="894823" cy="840898"/>
            </a:xfrm>
            <a:prstGeom prst="ellipse">
              <a:avLst/>
            </a:prstGeom>
            <a:solidFill>
              <a:srgbClr val="F9E000"/>
            </a:solidFill>
            <a:ln>
              <a:solidFill>
                <a:srgbClr val="F9E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카카오 Bold" panose="020B0600000101010101" pitchFamily="50" charset="-127"/>
                  <a:ea typeface="카카오 Bold" panose="020B0600000101010101" pitchFamily="50" charset="-127"/>
                  <a:cs typeface="+mn-cs"/>
                </a:rPr>
                <a:t>03</a:t>
              </a: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카카오 Bold" panose="020B0600000101010101" pitchFamily="50" charset="-127"/>
                <a:ea typeface="카카오 Bold" panose="020B0600000101010101" pitchFamily="50" charset="-127"/>
                <a:cs typeface="+mn-cs"/>
              </a:endParaRPr>
            </a:p>
          </p:txBody>
        </p:sp>
        <p:sp>
          <p:nvSpPr>
            <p:cNvPr id="16" name="타원 15">
              <a:extLst>
                <a:ext uri="{FF2B5EF4-FFF2-40B4-BE49-F238E27FC236}">
                  <a16:creationId xmlns="" xmlns:a16="http://schemas.microsoft.com/office/drawing/2014/main" id="{3DD555DB-3B44-4D70-B18D-3235436F43D5}"/>
                </a:ext>
              </a:extLst>
            </p:cNvPr>
            <p:cNvSpPr/>
            <p:nvPr/>
          </p:nvSpPr>
          <p:spPr>
            <a:xfrm>
              <a:off x="6528747" y="2053982"/>
              <a:ext cx="894823" cy="840898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카카오 Bold" panose="020B0600000101010101" pitchFamily="50" charset="-127"/>
                  <a:ea typeface="카카오 Bold" panose="020B0600000101010101" pitchFamily="50" charset="-127"/>
                  <a:cs typeface="+mn-cs"/>
                </a:rPr>
                <a:t>02</a:t>
              </a: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카카오 Bold" panose="020B0600000101010101" pitchFamily="50" charset="-127"/>
                <a:ea typeface="카카오 Bold" panose="020B0600000101010101" pitchFamily="50" charset="-127"/>
                <a:cs typeface="+mn-cs"/>
              </a:endParaRPr>
            </a:p>
          </p:txBody>
        </p:sp>
        <p:sp>
          <p:nvSpPr>
            <p:cNvPr id="17" name="타원 16">
              <a:extLst>
                <a:ext uri="{FF2B5EF4-FFF2-40B4-BE49-F238E27FC236}">
                  <a16:creationId xmlns="" xmlns:a16="http://schemas.microsoft.com/office/drawing/2014/main" id="{88D9CF80-6790-416C-A4B8-C9A58790057B}"/>
                </a:ext>
              </a:extLst>
            </p:cNvPr>
            <p:cNvSpPr/>
            <p:nvPr/>
          </p:nvSpPr>
          <p:spPr>
            <a:xfrm>
              <a:off x="6528748" y="4264502"/>
              <a:ext cx="894823" cy="840898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카카오 Bold" panose="020B0600000101010101" pitchFamily="50" charset="-127"/>
                  <a:ea typeface="카카오 Bold" panose="020B0600000101010101" pitchFamily="50" charset="-127"/>
                </a:rPr>
                <a:t>04</a:t>
              </a:r>
              <a:endPara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카카오 Bold" panose="020B0600000101010101" pitchFamily="50" charset="-127"/>
                <a:ea typeface="카카오 Bold" panose="020B0600000101010101" pitchFamily="50" charset="-127"/>
              </a:endParaRPr>
            </a:p>
          </p:txBody>
        </p:sp>
        <p:cxnSp>
          <p:nvCxnSpPr>
            <p:cNvPr id="14" name="직선 연결선 13">
              <a:extLst>
                <a:ext uri="{FF2B5EF4-FFF2-40B4-BE49-F238E27FC236}">
                  <a16:creationId xmlns="" xmlns:a16="http://schemas.microsoft.com/office/drawing/2014/main" id="{31174D38-6969-4636-BA51-F0B9173A9ED7}"/>
                </a:ext>
              </a:extLst>
            </p:cNvPr>
            <p:cNvCxnSpPr>
              <a:cxnSpLocks/>
            </p:cNvCxnSpPr>
            <p:nvPr/>
          </p:nvCxnSpPr>
          <p:spPr>
            <a:xfrm>
              <a:off x="6962571" y="1792857"/>
              <a:ext cx="0" cy="263283"/>
            </a:xfrm>
            <a:prstGeom prst="line">
              <a:avLst/>
            </a:prstGeom>
            <a:ln w="19050">
              <a:solidFill>
                <a:srgbClr val="F9E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="" xmlns:a16="http://schemas.microsoft.com/office/drawing/2014/main" id="{794E98D2-7DA0-4E4A-8082-475460F00A05}"/>
                </a:ext>
              </a:extLst>
            </p:cNvPr>
            <p:cNvCxnSpPr>
              <a:cxnSpLocks/>
            </p:cNvCxnSpPr>
            <p:nvPr/>
          </p:nvCxnSpPr>
          <p:spPr>
            <a:xfrm>
              <a:off x="6962571" y="2897038"/>
              <a:ext cx="0" cy="263283"/>
            </a:xfrm>
            <a:prstGeom prst="line">
              <a:avLst/>
            </a:prstGeom>
            <a:ln w="19050">
              <a:solidFill>
                <a:srgbClr val="F9E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="" xmlns:a16="http://schemas.microsoft.com/office/drawing/2014/main" id="{11E3D3EA-FAB0-4478-9D01-B0E73155C764}"/>
                </a:ext>
              </a:extLst>
            </p:cNvPr>
            <p:cNvCxnSpPr>
              <a:cxnSpLocks/>
            </p:cNvCxnSpPr>
            <p:nvPr/>
          </p:nvCxnSpPr>
          <p:spPr>
            <a:xfrm>
              <a:off x="6962571" y="4001219"/>
              <a:ext cx="0" cy="263283"/>
            </a:xfrm>
            <a:prstGeom prst="line">
              <a:avLst/>
            </a:prstGeom>
            <a:ln w="19050">
              <a:solidFill>
                <a:srgbClr val="F9E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="" xmlns:a16="http://schemas.microsoft.com/office/drawing/2014/main" id="{3C63239C-37F4-4C75-91F3-A62A0A6976FF}"/>
                </a:ext>
              </a:extLst>
            </p:cNvPr>
            <p:cNvSpPr txBox="1"/>
            <p:nvPr/>
          </p:nvSpPr>
          <p:spPr>
            <a:xfrm>
              <a:off x="7656218" y="1116774"/>
              <a:ext cx="221929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>
                  <a:solidFill>
                    <a:schemeClr val="bg1"/>
                  </a:solidFill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주제 선정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="" xmlns:a16="http://schemas.microsoft.com/office/drawing/2014/main" id="{F4E9DD76-43C0-41B2-8F63-5F7CAB1E05F8}"/>
                </a:ext>
              </a:extLst>
            </p:cNvPr>
            <p:cNvSpPr txBox="1"/>
            <p:nvPr/>
          </p:nvSpPr>
          <p:spPr>
            <a:xfrm>
              <a:off x="7656218" y="2224396"/>
              <a:ext cx="335725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>
                  <a:solidFill>
                    <a:schemeClr val="bg1"/>
                  </a:solidFill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데이터 확인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="" xmlns:a16="http://schemas.microsoft.com/office/drawing/2014/main" id="{B453C632-7119-4A03-819D-AB71CA81D829}"/>
                </a:ext>
              </a:extLst>
            </p:cNvPr>
            <p:cNvSpPr txBox="1"/>
            <p:nvPr/>
          </p:nvSpPr>
          <p:spPr>
            <a:xfrm>
              <a:off x="7656218" y="3332018"/>
              <a:ext cx="18834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>
                  <a:solidFill>
                    <a:schemeClr val="bg1"/>
                  </a:solidFill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웹 </a:t>
              </a:r>
              <a:r>
                <a:rPr lang="ko-KR" altLang="en-US" sz="2800" dirty="0" err="1">
                  <a:solidFill>
                    <a:schemeClr val="bg1"/>
                  </a:solidFill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스크래핑</a:t>
              </a:r>
              <a:endParaRPr lang="ko-KR" altLang="en-US" sz="2800" dirty="0">
                <a:solidFill>
                  <a:schemeClr val="bg1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="" xmlns:a16="http://schemas.microsoft.com/office/drawing/2014/main" id="{30725441-6407-493E-974A-642CDC4DD2CF}"/>
                </a:ext>
              </a:extLst>
            </p:cNvPr>
            <p:cNvSpPr txBox="1"/>
            <p:nvPr/>
          </p:nvSpPr>
          <p:spPr>
            <a:xfrm>
              <a:off x="7656218" y="4423341"/>
              <a:ext cx="277961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>
                  <a:solidFill>
                    <a:schemeClr val="bg1"/>
                  </a:solidFill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테이블 설계</a:t>
              </a:r>
            </a:p>
          </p:txBody>
        </p:sp>
        <p:cxnSp>
          <p:nvCxnSpPr>
            <p:cNvPr id="18" name="직선 연결선 17">
              <a:extLst>
                <a:ext uri="{FF2B5EF4-FFF2-40B4-BE49-F238E27FC236}">
                  <a16:creationId xmlns="" xmlns:a16="http://schemas.microsoft.com/office/drawing/2014/main" id="{23B6FCAE-9F73-4FED-9100-C054A055EDD2}"/>
                </a:ext>
              </a:extLst>
            </p:cNvPr>
            <p:cNvCxnSpPr>
              <a:cxnSpLocks/>
            </p:cNvCxnSpPr>
            <p:nvPr/>
          </p:nvCxnSpPr>
          <p:spPr>
            <a:xfrm>
              <a:off x="6962571" y="5105400"/>
              <a:ext cx="0" cy="263283"/>
            </a:xfrm>
            <a:prstGeom prst="line">
              <a:avLst/>
            </a:prstGeom>
            <a:ln w="19050">
              <a:solidFill>
                <a:srgbClr val="F9E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타원 18">
              <a:extLst>
                <a:ext uri="{FF2B5EF4-FFF2-40B4-BE49-F238E27FC236}">
                  <a16:creationId xmlns="" xmlns:a16="http://schemas.microsoft.com/office/drawing/2014/main" id="{745207A1-1879-4D0A-B5C8-C648D0FD9EE3}"/>
                </a:ext>
              </a:extLst>
            </p:cNvPr>
            <p:cNvSpPr/>
            <p:nvPr/>
          </p:nvSpPr>
          <p:spPr>
            <a:xfrm>
              <a:off x="6515158" y="5368683"/>
              <a:ext cx="894823" cy="840898"/>
            </a:xfrm>
            <a:prstGeom prst="ellipse">
              <a:avLst/>
            </a:prstGeom>
            <a:solidFill>
              <a:srgbClr val="F9E000"/>
            </a:solidFill>
            <a:ln>
              <a:solidFill>
                <a:srgbClr val="F9E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카카오 Bold" panose="020B0600000101010101" pitchFamily="50" charset="-127"/>
                  <a:ea typeface="카카오 Bold" panose="020B0600000101010101" pitchFamily="50" charset="-127"/>
                  <a:cs typeface="+mn-cs"/>
                </a:rPr>
                <a:t>05</a:t>
              </a: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카카오 Bold" panose="020B0600000101010101" pitchFamily="50" charset="-127"/>
                <a:ea typeface="카카오 Bold" panose="020B0600000101010101" pitchFamily="50" charset="-127"/>
                <a:cs typeface="+mn-cs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="" xmlns:a16="http://schemas.microsoft.com/office/drawing/2014/main" id="{9D956539-3FD1-4E68-9FFE-2FFF5A423E4A}"/>
                </a:ext>
              </a:extLst>
            </p:cNvPr>
            <p:cNvSpPr txBox="1"/>
            <p:nvPr/>
          </p:nvSpPr>
          <p:spPr>
            <a:xfrm>
              <a:off x="7658230" y="5530963"/>
              <a:ext cx="252600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>
                  <a:solidFill>
                    <a:schemeClr val="bg1"/>
                  </a:solidFill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데이터 분석</a:t>
              </a:r>
            </a:p>
          </p:txBody>
        </p:sp>
      </p:grpSp>
      <p:pic>
        <p:nvPicPr>
          <p:cNvPr id="25" name="그림 24">
            <a:extLst>
              <a:ext uri="{FF2B5EF4-FFF2-40B4-BE49-F238E27FC236}">
                <a16:creationId xmlns:a16="http://schemas.microsoft.com/office/drawing/2014/main" xmlns="" id="{D0EB4F8E-28CE-4DE0-BD5F-4FFC40D367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003B82"/>
              </a:clrFrom>
              <a:clrTo>
                <a:srgbClr val="003B82">
                  <a:alpha val="0"/>
                </a:srgbClr>
              </a:clrTo>
            </a:clrChange>
          </a:blip>
          <a:srcRect l="50666"/>
          <a:stretch/>
        </p:blipFill>
        <p:spPr>
          <a:xfrm>
            <a:off x="854877" y="2170462"/>
            <a:ext cx="3904112" cy="3406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587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D415EFE-5A17-477F-9589-6B8BC6CC40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5466" y="365125"/>
            <a:ext cx="9728334" cy="1325563"/>
          </a:xfrm>
        </p:spPr>
        <p:txBody>
          <a:bodyPr/>
          <a:lstStyle/>
          <a:p>
            <a:r>
              <a:rPr lang="ko-KR" altLang="en-US" dirty="0">
                <a:solidFill>
                  <a:srgbClr val="3B1C1C"/>
                </a:solidFill>
                <a:latin typeface="카카오 Bold" panose="020B0600000101010101" pitchFamily="50" charset="-127"/>
                <a:ea typeface="카카오 Bold" panose="020B0600000101010101" pitchFamily="50" charset="-127"/>
              </a:rPr>
              <a:t>테이블 설계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5C4E0289-6B2D-4729-A9A7-81FB89E5E6F4}"/>
              </a:ext>
            </a:extLst>
          </p:cNvPr>
          <p:cNvSpPr/>
          <p:nvPr/>
        </p:nvSpPr>
        <p:spPr>
          <a:xfrm>
            <a:off x="260684" y="365123"/>
            <a:ext cx="1155032" cy="1325563"/>
          </a:xfrm>
          <a:prstGeom prst="rect">
            <a:avLst/>
          </a:prstGeom>
          <a:solidFill>
            <a:srgbClr val="3B1C1C"/>
          </a:solidFill>
          <a:ln>
            <a:solidFill>
              <a:srgbClr val="3B1C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6A54D0FB-ED46-4685-9401-5D4674C44591}"/>
              </a:ext>
            </a:extLst>
          </p:cNvPr>
          <p:cNvSpPr/>
          <p:nvPr/>
        </p:nvSpPr>
        <p:spPr>
          <a:xfrm>
            <a:off x="0" y="365124"/>
            <a:ext cx="260684" cy="1325563"/>
          </a:xfrm>
          <a:prstGeom prst="rect">
            <a:avLst/>
          </a:prstGeom>
          <a:solidFill>
            <a:srgbClr val="F9E000"/>
          </a:solidFill>
          <a:ln>
            <a:solidFill>
              <a:srgbClr val="F9E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그룹 10"/>
          <p:cNvGrpSpPr/>
          <p:nvPr/>
        </p:nvGrpSpPr>
        <p:grpSpPr>
          <a:xfrm>
            <a:off x="1625466" y="4446023"/>
            <a:ext cx="4777748" cy="1340226"/>
            <a:chOff x="6422577" y="4244502"/>
            <a:chExt cx="4076700" cy="1143571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89633" y="4244502"/>
              <a:ext cx="2076450" cy="247650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22577" y="4730848"/>
              <a:ext cx="4076700" cy="657225"/>
            </a:xfrm>
            <a:prstGeom prst="rect">
              <a:avLst/>
            </a:prstGeom>
          </p:spPr>
        </p:pic>
      </p:grpSp>
      <p:sp>
        <p:nvSpPr>
          <p:cNvPr id="13" name="TextBox 12"/>
          <p:cNvSpPr txBox="1"/>
          <p:nvPr/>
        </p:nvSpPr>
        <p:spPr>
          <a:xfrm>
            <a:off x="1633537" y="1782187"/>
            <a:ext cx="50683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-- </a:t>
            </a:r>
            <a:r>
              <a:rPr lang="en-US" altLang="ko-KR" sz="1600" dirty="0" err="1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cate_br</a:t>
            </a:r>
            <a:r>
              <a:rPr lang="en-US" altLang="ko-KR" sz="16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</a:t>
            </a:r>
            <a:r>
              <a:rPr lang="en-US" altLang="ko-KR" sz="1600" dirty="0" err="1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Category_Brand</a:t>
            </a:r>
            <a:r>
              <a:rPr lang="en-US" altLang="ko-KR" sz="16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) Table </a:t>
            </a:r>
            <a:r>
              <a:rPr lang="ko-KR" altLang="en-US" sz="16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생성</a:t>
            </a:r>
            <a:endParaRPr lang="en-US" altLang="ko-KR" sz="1600" dirty="0" smtClean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r>
              <a:rPr lang="en-US" altLang="ko-KR" sz="16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-- </a:t>
            </a:r>
            <a:r>
              <a:rPr lang="ko-KR" altLang="en-US" sz="1600" dirty="0" err="1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모바일</a:t>
            </a:r>
            <a:r>
              <a:rPr lang="ko-KR" altLang="en-US" sz="16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교환권 브랜드를 </a:t>
            </a:r>
            <a:r>
              <a:rPr lang="ko-KR" altLang="en-US" sz="1600" dirty="0" err="1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카테고리별로</a:t>
            </a:r>
            <a:r>
              <a:rPr lang="ko-KR" altLang="en-US" sz="16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추출</a:t>
            </a:r>
            <a:endParaRPr lang="ko-KR" altLang="en-US" sz="16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4"/>
          <a:srcRect t="50468"/>
          <a:stretch/>
        </p:blipFill>
        <p:spPr>
          <a:xfrm>
            <a:off x="1625466" y="2718337"/>
            <a:ext cx="9180237" cy="1370150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67303" y="4591141"/>
            <a:ext cx="2438400" cy="155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188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D415EFE-5A17-477F-9589-6B8BC6CC40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5466" y="365123"/>
            <a:ext cx="9728334" cy="1325563"/>
          </a:xfrm>
        </p:spPr>
        <p:txBody>
          <a:bodyPr/>
          <a:lstStyle/>
          <a:p>
            <a:r>
              <a:rPr lang="ko-KR" altLang="en-US" dirty="0">
                <a:solidFill>
                  <a:srgbClr val="3B1C1C"/>
                </a:solidFill>
                <a:latin typeface="카카오 Bold" panose="020B0600000101010101" pitchFamily="50" charset="-127"/>
                <a:ea typeface="카카오 Bold" panose="020B0600000101010101" pitchFamily="50" charset="-127"/>
              </a:rPr>
              <a:t>테이블 설계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5C4E0289-6B2D-4729-A9A7-81FB89E5E6F4}"/>
              </a:ext>
            </a:extLst>
          </p:cNvPr>
          <p:cNvSpPr/>
          <p:nvPr/>
        </p:nvSpPr>
        <p:spPr>
          <a:xfrm>
            <a:off x="260684" y="365123"/>
            <a:ext cx="1155032" cy="1325563"/>
          </a:xfrm>
          <a:prstGeom prst="rect">
            <a:avLst/>
          </a:prstGeom>
          <a:solidFill>
            <a:srgbClr val="3B1C1C"/>
          </a:solidFill>
          <a:ln>
            <a:solidFill>
              <a:srgbClr val="3B1C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6A54D0FB-ED46-4685-9401-5D4674C44591}"/>
              </a:ext>
            </a:extLst>
          </p:cNvPr>
          <p:cNvSpPr/>
          <p:nvPr/>
        </p:nvSpPr>
        <p:spPr>
          <a:xfrm>
            <a:off x="0" y="365124"/>
            <a:ext cx="260684" cy="1325563"/>
          </a:xfrm>
          <a:prstGeom prst="rect">
            <a:avLst/>
          </a:prstGeom>
          <a:solidFill>
            <a:srgbClr val="F9E000"/>
          </a:solidFill>
          <a:ln>
            <a:solidFill>
              <a:srgbClr val="F9E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1027617" y="1905504"/>
            <a:ext cx="50683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-- </a:t>
            </a:r>
            <a:r>
              <a:rPr lang="en-US" altLang="ko-KR" sz="1600" dirty="0" err="1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give_present</a:t>
            </a:r>
            <a:r>
              <a:rPr lang="en-US" altLang="ko-KR" sz="16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Table </a:t>
            </a:r>
            <a:r>
              <a:rPr lang="ko-KR" altLang="en-US" sz="16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생성</a:t>
            </a:r>
            <a:endParaRPr lang="en-US" altLang="ko-KR" sz="1600" dirty="0" smtClean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r>
              <a:rPr lang="en-US" altLang="ko-KR" sz="16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-- </a:t>
            </a:r>
            <a:r>
              <a:rPr lang="ko-KR" altLang="en-US" sz="16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많이 준 선물</a:t>
            </a:r>
            <a:endParaRPr lang="ko-KR" altLang="en-US" sz="16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850" y="2705100"/>
            <a:ext cx="10020300" cy="14478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5850" y="4367721"/>
            <a:ext cx="4552950" cy="1819275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5"/>
          <a:srcRect t="1" b="2504"/>
          <a:stretch/>
        </p:blipFill>
        <p:spPr>
          <a:xfrm>
            <a:off x="6562725" y="4367721"/>
            <a:ext cx="4543425" cy="2043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152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D415EFE-5A17-477F-9589-6B8BC6CC40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5466" y="365123"/>
            <a:ext cx="9728334" cy="1325563"/>
          </a:xfrm>
        </p:spPr>
        <p:txBody>
          <a:bodyPr/>
          <a:lstStyle/>
          <a:p>
            <a:r>
              <a:rPr lang="ko-KR" altLang="en-US" dirty="0">
                <a:solidFill>
                  <a:srgbClr val="3B1C1C"/>
                </a:solidFill>
                <a:latin typeface="카카오 Bold" panose="020B0600000101010101" pitchFamily="50" charset="-127"/>
                <a:ea typeface="카카오 Bold" panose="020B0600000101010101" pitchFamily="50" charset="-127"/>
              </a:rPr>
              <a:t>테이블 설계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5C4E0289-6B2D-4729-A9A7-81FB89E5E6F4}"/>
              </a:ext>
            </a:extLst>
          </p:cNvPr>
          <p:cNvSpPr/>
          <p:nvPr/>
        </p:nvSpPr>
        <p:spPr>
          <a:xfrm>
            <a:off x="260684" y="365123"/>
            <a:ext cx="1155032" cy="1325563"/>
          </a:xfrm>
          <a:prstGeom prst="rect">
            <a:avLst/>
          </a:prstGeom>
          <a:solidFill>
            <a:srgbClr val="3B1C1C"/>
          </a:solidFill>
          <a:ln>
            <a:solidFill>
              <a:srgbClr val="3B1C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6A54D0FB-ED46-4685-9401-5D4674C44591}"/>
              </a:ext>
            </a:extLst>
          </p:cNvPr>
          <p:cNvSpPr/>
          <p:nvPr/>
        </p:nvSpPr>
        <p:spPr>
          <a:xfrm>
            <a:off x="0" y="365124"/>
            <a:ext cx="260684" cy="1325563"/>
          </a:xfrm>
          <a:prstGeom prst="rect">
            <a:avLst/>
          </a:prstGeom>
          <a:solidFill>
            <a:srgbClr val="F9E000"/>
          </a:solidFill>
          <a:ln>
            <a:solidFill>
              <a:srgbClr val="F9E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1027617" y="1905504"/>
            <a:ext cx="50683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-- </a:t>
            </a:r>
            <a:r>
              <a:rPr lang="en-US" altLang="ko-KR" sz="1600" dirty="0" err="1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want_present</a:t>
            </a:r>
            <a:r>
              <a:rPr lang="en-US" altLang="ko-KR" sz="16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Table </a:t>
            </a:r>
            <a:r>
              <a:rPr lang="ko-KR" altLang="en-US" sz="16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생성</a:t>
            </a:r>
            <a:endParaRPr lang="en-US" altLang="ko-KR" sz="1600" dirty="0" smtClean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r>
              <a:rPr lang="en-US" altLang="ko-KR" sz="16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-- </a:t>
            </a:r>
            <a:r>
              <a:rPr lang="ko-KR" altLang="en-US" sz="16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받고 싶어한 선물</a:t>
            </a:r>
            <a:endParaRPr lang="ko-KR" altLang="en-US" sz="16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850" y="2705100"/>
            <a:ext cx="10020300" cy="14478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850" y="4367721"/>
            <a:ext cx="4552950" cy="1819275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4"/>
          <a:srcRect t="1" b="2504"/>
          <a:stretch/>
        </p:blipFill>
        <p:spPr>
          <a:xfrm>
            <a:off x="6562725" y="4367721"/>
            <a:ext cx="4543425" cy="204301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0125" y="2647950"/>
            <a:ext cx="10106025" cy="150495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7617" y="4367721"/>
            <a:ext cx="4572000" cy="181927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10275" y="4367721"/>
            <a:ext cx="5095875" cy="206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931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D415EFE-5A17-477F-9589-6B8BC6CC40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5466" y="365123"/>
            <a:ext cx="9728334" cy="1325563"/>
          </a:xfrm>
        </p:spPr>
        <p:txBody>
          <a:bodyPr/>
          <a:lstStyle/>
          <a:p>
            <a:r>
              <a:rPr lang="ko-KR" altLang="en-US" dirty="0">
                <a:solidFill>
                  <a:srgbClr val="3B1C1C"/>
                </a:solidFill>
                <a:latin typeface="카카오 Bold" panose="020B0600000101010101" pitchFamily="50" charset="-127"/>
                <a:ea typeface="카카오 Bold" panose="020B0600000101010101" pitchFamily="50" charset="-127"/>
              </a:rPr>
              <a:t>테이블 설계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5C4E0289-6B2D-4729-A9A7-81FB89E5E6F4}"/>
              </a:ext>
            </a:extLst>
          </p:cNvPr>
          <p:cNvSpPr/>
          <p:nvPr/>
        </p:nvSpPr>
        <p:spPr>
          <a:xfrm>
            <a:off x="260684" y="365123"/>
            <a:ext cx="1155032" cy="1325563"/>
          </a:xfrm>
          <a:prstGeom prst="rect">
            <a:avLst/>
          </a:prstGeom>
          <a:solidFill>
            <a:srgbClr val="3B1C1C"/>
          </a:solidFill>
          <a:ln>
            <a:solidFill>
              <a:srgbClr val="3B1C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6A54D0FB-ED46-4685-9401-5D4674C44591}"/>
              </a:ext>
            </a:extLst>
          </p:cNvPr>
          <p:cNvSpPr/>
          <p:nvPr/>
        </p:nvSpPr>
        <p:spPr>
          <a:xfrm>
            <a:off x="0" y="365124"/>
            <a:ext cx="260684" cy="1325563"/>
          </a:xfrm>
          <a:prstGeom prst="rect">
            <a:avLst/>
          </a:prstGeom>
          <a:solidFill>
            <a:srgbClr val="F9E000"/>
          </a:solidFill>
          <a:ln>
            <a:solidFill>
              <a:srgbClr val="F9E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1027617" y="1905504"/>
            <a:ext cx="50683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-- coupon Table </a:t>
            </a:r>
            <a:r>
              <a:rPr lang="ko-KR" altLang="en-US" sz="16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생성</a:t>
            </a:r>
            <a:endParaRPr lang="en-US" altLang="ko-KR" sz="1600" dirty="0" smtClean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r>
              <a:rPr lang="en-US" altLang="ko-KR" sz="16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-- </a:t>
            </a:r>
            <a:r>
              <a:rPr lang="ko-KR" altLang="en-US" sz="16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랭킹 </a:t>
            </a:r>
            <a:r>
              <a:rPr lang="en-US" altLang="ko-KR" sz="16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&gt; </a:t>
            </a:r>
            <a:r>
              <a:rPr lang="ko-KR" altLang="en-US" sz="16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많이 준 선물 </a:t>
            </a:r>
            <a:r>
              <a:rPr lang="en-US" altLang="ko-KR" sz="16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&gt; </a:t>
            </a:r>
            <a:r>
              <a:rPr lang="ko-KR" altLang="en-US" sz="16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교환권 </a:t>
            </a:r>
            <a:r>
              <a:rPr lang="en-US" altLang="ko-KR" sz="16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(100</a:t>
            </a:r>
            <a:r>
              <a:rPr lang="ko-KR" altLang="en-US" sz="16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위까지</a:t>
            </a:r>
            <a:r>
              <a:rPr lang="en-US" altLang="ko-KR" sz="16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)</a:t>
            </a:r>
            <a:endParaRPr lang="ko-KR" altLang="en-US" sz="16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850" y="4367721"/>
            <a:ext cx="4552950" cy="181927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037" y="2786062"/>
            <a:ext cx="10067925" cy="128587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5850" y="4339146"/>
            <a:ext cx="4572000" cy="184785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8475" y="4339146"/>
            <a:ext cx="4257675" cy="201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109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E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282BA229-250F-4055-8813-63A60830F6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14528" y="2205763"/>
            <a:ext cx="6562943" cy="1223237"/>
          </a:xfrm>
        </p:spPr>
        <p:txBody>
          <a:bodyPr>
            <a:noAutofit/>
          </a:bodyPr>
          <a:lstStyle/>
          <a:p>
            <a:r>
              <a:rPr lang="ko-KR" altLang="en-US" sz="5400" dirty="0" smtClean="0">
                <a:solidFill>
                  <a:srgbClr val="3B1C1C"/>
                </a:solidFill>
                <a:latin typeface="카카오 Bold" panose="020B0600000101010101" pitchFamily="50" charset="-127"/>
                <a:ea typeface="카카오 Bold" panose="020B0600000101010101" pitchFamily="50" charset="-127"/>
                <a:cs typeface="KoPubWorld돋움체 Bold" panose="00000800000000000000" pitchFamily="2" charset="-127"/>
              </a:rPr>
              <a:t>데 이 터  분 석</a:t>
            </a:r>
            <a:endParaRPr lang="ko-KR" altLang="en-US" sz="5400" dirty="0">
              <a:solidFill>
                <a:srgbClr val="3B1C1C"/>
              </a:solidFill>
              <a:latin typeface="카카오 Bold" panose="020B0600000101010101" pitchFamily="50" charset="-127"/>
              <a:ea typeface="카카오 Bold" panose="020B0600000101010101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="" xmlns:a16="http://schemas.microsoft.com/office/drawing/2014/main" id="{B6C93A86-749B-4D4B-B25F-4CD55674E3A9}"/>
              </a:ext>
            </a:extLst>
          </p:cNvPr>
          <p:cNvSpPr/>
          <p:nvPr/>
        </p:nvSpPr>
        <p:spPr>
          <a:xfrm>
            <a:off x="2981324" y="3656569"/>
            <a:ext cx="6229350" cy="95251"/>
          </a:xfrm>
          <a:prstGeom prst="rect">
            <a:avLst/>
          </a:prstGeom>
          <a:solidFill>
            <a:srgbClr val="3B1C1C"/>
          </a:solidFill>
          <a:ln>
            <a:solidFill>
              <a:srgbClr val="3B1C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7495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D415EFE-5A17-477F-9589-6B8BC6CC40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5466" y="365125"/>
            <a:ext cx="9728334" cy="1325563"/>
          </a:xfrm>
        </p:spPr>
        <p:txBody>
          <a:bodyPr/>
          <a:lstStyle/>
          <a:p>
            <a:r>
              <a:rPr lang="ko-KR" altLang="en-US" dirty="0">
                <a:solidFill>
                  <a:srgbClr val="3B1C1C"/>
                </a:solidFill>
                <a:latin typeface="카카오 Bold" panose="020B0600000101010101" pitchFamily="50" charset="-127"/>
                <a:ea typeface="카카오 Bold" panose="020B0600000101010101" pitchFamily="50" charset="-127"/>
              </a:rPr>
              <a:t>데이터 </a:t>
            </a:r>
            <a:r>
              <a:rPr lang="ko-KR" altLang="en-US" dirty="0" smtClean="0">
                <a:solidFill>
                  <a:srgbClr val="3B1C1C"/>
                </a:solidFill>
                <a:latin typeface="카카오 Bold" panose="020B0600000101010101" pitchFamily="50" charset="-127"/>
                <a:ea typeface="카카오 Bold" panose="020B0600000101010101" pitchFamily="50" charset="-127"/>
              </a:rPr>
              <a:t>분석 </a:t>
            </a:r>
            <a:endParaRPr lang="ko-KR" altLang="en-US" dirty="0">
              <a:solidFill>
                <a:srgbClr val="3B1C1C"/>
              </a:solidFill>
              <a:latin typeface="카카오 Bold" panose="020B0600000101010101" pitchFamily="50" charset="-127"/>
              <a:ea typeface="카카오 Bold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5C4E0289-6B2D-4729-A9A7-81FB89E5E6F4}"/>
              </a:ext>
            </a:extLst>
          </p:cNvPr>
          <p:cNvSpPr/>
          <p:nvPr/>
        </p:nvSpPr>
        <p:spPr>
          <a:xfrm>
            <a:off x="260684" y="365124"/>
            <a:ext cx="1155032" cy="1325563"/>
          </a:xfrm>
          <a:prstGeom prst="rect">
            <a:avLst/>
          </a:prstGeom>
          <a:solidFill>
            <a:srgbClr val="3B1C1C"/>
          </a:solidFill>
          <a:ln>
            <a:solidFill>
              <a:srgbClr val="3B1C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6A54D0FB-ED46-4685-9401-5D4674C44591}"/>
              </a:ext>
            </a:extLst>
          </p:cNvPr>
          <p:cNvSpPr/>
          <p:nvPr/>
        </p:nvSpPr>
        <p:spPr>
          <a:xfrm>
            <a:off x="0" y="365123"/>
            <a:ext cx="260684" cy="1325563"/>
          </a:xfrm>
          <a:prstGeom prst="rect">
            <a:avLst/>
          </a:prstGeom>
          <a:solidFill>
            <a:srgbClr val="F9E000"/>
          </a:solidFill>
          <a:ln>
            <a:solidFill>
              <a:srgbClr val="F9E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 flipH="1">
            <a:off x="1093303" y="2258762"/>
            <a:ext cx="4939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-- </a:t>
            </a:r>
            <a:r>
              <a:rPr lang="ko-KR" altLang="en-US" dirty="0" smtClean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많이 준 선물 중 받고 싶은 선물과 겹치는 품목은</a:t>
            </a:r>
            <a:r>
              <a:rPr lang="en-US" altLang="ko-KR" dirty="0" smtClean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?</a:t>
            </a:r>
            <a:endParaRPr lang="ko-KR" altLang="en-US" dirty="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rcRect t="15217"/>
          <a:stretch/>
        </p:blipFill>
        <p:spPr>
          <a:xfrm>
            <a:off x="1093303" y="2965633"/>
            <a:ext cx="8959828" cy="1783012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3303" y="4853676"/>
            <a:ext cx="9577683" cy="1412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183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폭발 2 8"/>
          <p:cNvSpPr/>
          <p:nvPr/>
        </p:nvSpPr>
        <p:spPr>
          <a:xfrm>
            <a:off x="5903836" y="1480344"/>
            <a:ext cx="5974037" cy="3498574"/>
          </a:xfrm>
          <a:prstGeom prst="irregularSeal2">
            <a:avLst/>
          </a:prstGeom>
          <a:solidFill>
            <a:srgbClr val="F9E000"/>
          </a:solidFill>
          <a:ln>
            <a:solidFill>
              <a:srgbClr val="F9E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D415EFE-5A17-477F-9589-6B8BC6CC40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5466" y="365125"/>
            <a:ext cx="9728334" cy="1325563"/>
          </a:xfrm>
        </p:spPr>
        <p:txBody>
          <a:bodyPr/>
          <a:lstStyle/>
          <a:p>
            <a:r>
              <a:rPr lang="ko-KR" altLang="en-US" dirty="0">
                <a:solidFill>
                  <a:srgbClr val="3B1C1C"/>
                </a:solidFill>
                <a:latin typeface="카카오 Bold" panose="020B0600000101010101" pitchFamily="50" charset="-127"/>
                <a:ea typeface="카카오 Bold" panose="020B0600000101010101" pitchFamily="50" charset="-127"/>
              </a:rPr>
              <a:t>데이터 </a:t>
            </a:r>
            <a:r>
              <a:rPr lang="ko-KR" altLang="en-US" dirty="0" smtClean="0">
                <a:solidFill>
                  <a:srgbClr val="3B1C1C"/>
                </a:solidFill>
                <a:latin typeface="카카오 Bold" panose="020B0600000101010101" pitchFamily="50" charset="-127"/>
                <a:ea typeface="카카오 Bold" panose="020B0600000101010101" pitchFamily="50" charset="-127"/>
              </a:rPr>
              <a:t>분석</a:t>
            </a:r>
            <a:endParaRPr lang="ko-KR" altLang="en-US" dirty="0">
              <a:solidFill>
                <a:srgbClr val="3B1C1C"/>
              </a:solidFill>
              <a:latin typeface="카카오 Bold" panose="020B0600000101010101" pitchFamily="50" charset="-127"/>
              <a:ea typeface="카카오 Bold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5C4E0289-6B2D-4729-A9A7-81FB89E5E6F4}"/>
              </a:ext>
            </a:extLst>
          </p:cNvPr>
          <p:cNvSpPr/>
          <p:nvPr/>
        </p:nvSpPr>
        <p:spPr>
          <a:xfrm>
            <a:off x="260684" y="365124"/>
            <a:ext cx="1155032" cy="1325563"/>
          </a:xfrm>
          <a:prstGeom prst="rect">
            <a:avLst/>
          </a:prstGeom>
          <a:solidFill>
            <a:srgbClr val="3B1C1C"/>
          </a:solidFill>
          <a:ln>
            <a:solidFill>
              <a:srgbClr val="3B1C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6A54D0FB-ED46-4685-9401-5D4674C44591}"/>
              </a:ext>
            </a:extLst>
          </p:cNvPr>
          <p:cNvSpPr/>
          <p:nvPr/>
        </p:nvSpPr>
        <p:spPr>
          <a:xfrm>
            <a:off x="0" y="365123"/>
            <a:ext cx="260684" cy="1325563"/>
          </a:xfrm>
          <a:prstGeom prst="rect">
            <a:avLst/>
          </a:prstGeom>
          <a:solidFill>
            <a:srgbClr val="F9E000"/>
          </a:solidFill>
          <a:ln>
            <a:solidFill>
              <a:srgbClr val="F9E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182467"/>
            <a:ext cx="2981325" cy="20955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978918"/>
            <a:ext cx="7848600" cy="126682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249243" y="2611528"/>
            <a:ext cx="302480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dirty="0" smtClean="0">
                <a:solidFill>
                  <a:srgbClr val="3B1C1C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89.3%</a:t>
            </a:r>
            <a:endParaRPr lang="ko-KR" altLang="en-US" sz="8800" dirty="0">
              <a:solidFill>
                <a:srgbClr val="3B1C1C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11" name="모서리가 둥근 사각형 설명선 10"/>
          <p:cNvSpPr/>
          <p:nvPr/>
        </p:nvSpPr>
        <p:spPr>
          <a:xfrm>
            <a:off x="3627779" y="3518787"/>
            <a:ext cx="2017643" cy="759180"/>
          </a:xfrm>
          <a:prstGeom prst="wedgeRoundRectCallout">
            <a:avLst>
              <a:gd name="adj1" fmla="val -97680"/>
              <a:gd name="adj2" fmla="val 31618"/>
              <a:gd name="adj3" fmla="val 16667"/>
            </a:avLst>
          </a:prstGeom>
          <a:solidFill>
            <a:schemeClr val="bg1"/>
          </a:solidFill>
          <a:ln w="38100">
            <a:solidFill>
              <a:srgbClr val="3B1C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 smtClean="0">
                <a:solidFill>
                  <a:srgbClr val="3B1C1C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252</a:t>
            </a:r>
            <a:endParaRPr lang="ko-KR" altLang="en-US" dirty="0">
              <a:solidFill>
                <a:srgbClr val="3B1C1C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12" name="모서리가 둥근 사각형 설명선 11"/>
          <p:cNvSpPr/>
          <p:nvPr/>
        </p:nvSpPr>
        <p:spPr>
          <a:xfrm>
            <a:off x="8781525" y="5486563"/>
            <a:ext cx="1594929" cy="759180"/>
          </a:xfrm>
          <a:prstGeom prst="wedgeRoundRectCallout">
            <a:avLst>
              <a:gd name="adj1" fmla="val -103912"/>
              <a:gd name="adj2" fmla="val 21145"/>
              <a:gd name="adj3" fmla="val 16667"/>
            </a:avLst>
          </a:prstGeom>
          <a:solidFill>
            <a:schemeClr val="bg1"/>
          </a:solidFill>
          <a:ln w="38100">
            <a:solidFill>
              <a:srgbClr val="3B1C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 smtClean="0">
                <a:solidFill>
                  <a:srgbClr val="3B1C1C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225</a:t>
            </a:r>
            <a:endParaRPr lang="ko-KR" altLang="en-US" dirty="0">
              <a:solidFill>
                <a:srgbClr val="3B1C1C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71758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1C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282BA229-250F-4055-8813-63A60830F6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14528" y="2205763"/>
            <a:ext cx="6562943" cy="1223237"/>
          </a:xfrm>
        </p:spPr>
        <p:txBody>
          <a:bodyPr>
            <a:noAutofit/>
          </a:bodyPr>
          <a:lstStyle/>
          <a:p>
            <a:r>
              <a:rPr lang="en-US" altLang="ko-KR" sz="5400" dirty="0" smtClean="0">
                <a:solidFill>
                  <a:srgbClr val="F9E000"/>
                </a:solidFill>
                <a:latin typeface="카카오 Bold" panose="020B0600000101010101" pitchFamily="50" charset="-127"/>
                <a:ea typeface="카카오 Bold" panose="020B0600000101010101" pitchFamily="50" charset="-127"/>
                <a:cs typeface="KoPubWorld돋움체 Bold" panose="00000800000000000000" pitchFamily="2" charset="-127"/>
              </a:rPr>
              <a:t>(1)  </a:t>
            </a:r>
            <a:r>
              <a:rPr lang="ko-KR" altLang="en-US" sz="5400" dirty="0" smtClean="0">
                <a:solidFill>
                  <a:srgbClr val="F9E000"/>
                </a:solidFill>
                <a:latin typeface="카카오 Bold" panose="020B0600000101010101" pitchFamily="50" charset="-127"/>
                <a:ea typeface="카카오 Bold" panose="020B0600000101010101" pitchFamily="50" charset="-127"/>
                <a:cs typeface="KoPubWorld돋움체 Bold" panose="00000800000000000000" pitchFamily="2" charset="-127"/>
              </a:rPr>
              <a:t>가 격 대</a:t>
            </a:r>
            <a:endParaRPr lang="ko-KR" altLang="en-US" sz="5400" dirty="0">
              <a:solidFill>
                <a:srgbClr val="F9E000"/>
              </a:solidFill>
              <a:latin typeface="카카오 Bold" panose="020B0600000101010101" pitchFamily="50" charset="-127"/>
              <a:ea typeface="카카오 Bold" panose="020B0600000101010101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="" xmlns:a16="http://schemas.microsoft.com/office/drawing/2014/main" id="{B6C93A86-749B-4D4B-B25F-4CD55674E3A9}"/>
              </a:ext>
            </a:extLst>
          </p:cNvPr>
          <p:cNvSpPr/>
          <p:nvPr/>
        </p:nvSpPr>
        <p:spPr>
          <a:xfrm>
            <a:off x="2981325" y="3656569"/>
            <a:ext cx="6229350" cy="95251"/>
          </a:xfrm>
          <a:prstGeom prst="rect">
            <a:avLst/>
          </a:prstGeom>
          <a:solidFill>
            <a:srgbClr val="F9E000"/>
          </a:solidFill>
          <a:ln>
            <a:solidFill>
              <a:srgbClr val="F9E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6983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D415EFE-5A17-477F-9589-6B8BC6CC40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5466" y="365123"/>
            <a:ext cx="9728334" cy="1325563"/>
          </a:xfrm>
        </p:spPr>
        <p:txBody>
          <a:bodyPr/>
          <a:lstStyle/>
          <a:p>
            <a:r>
              <a:rPr lang="ko-KR" altLang="en-US" dirty="0">
                <a:solidFill>
                  <a:srgbClr val="3B1C1C"/>
                </a:solidFill>
                <a:latin typeface="카카오 Bold" panose="020B0600000101010101" pitchFamily="50" charset="-127"/>
                <a:ea typeface="카카오 Bold" panose="020B0600000101010101" pitchFamily="50" charset="-127"/>
              </a:rPr>
              <a:t>데이터 </a:t>
            </a:r>
            <a:r>
              <a:rPr lang="ko-KR" altLang="en-US" dirty="0" smtClean="0">
                <a:solidFill>
                  <a:srgbClr val="3B1C1C"/>
                </a:solidFill>
                <a:latin typeface="카카오 Bold" panose="020B0600000101010101" pitchFamily="50" charset="-127"/>
                <a:ea typeface="카카오 Bold" panose="020B0600000101010101" pitchFamily="50" charset="-127"/>
              </a:rPr>
              <a:t>분석 </a:t>
            </a:r>
            <a:r>
              <a:rPr lang="en-US" altLang="ko-KR" dirty="0" smtClean="0">
                <a:solidFill>
                  <a:srgbClr val="3B1C1C"/>
                </a:solidFill>
                <a:latin typeface="카카오 Bold" panose="020B0600000101010101" pitchFamily="50" charset="-127"/>
                <a:ea typeface="카카오 Bold" panose="020B0600000101010101" pitchFamily="50" charset="-127"/>
              </a:rPr>
              <a:t>(1)</a:t>
            </a:r>
            <a:endParaRPr lang="ko-KR" altLang="en-US" dirty="0">
              <a:solidFill>
                <a:srgbClr val="3B1C1C"/>
              </a:solidFill>
              <a:latin typeface="카카오 Bold" panose="020B0600000101010101" pitchFamily="50" charset="-127"/>
              <a:ea typeface="카카오 Bold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5C4E0289-6B2D-4729-A9A7-81FB89E5E6F4}"/>
              </a:ext>
            </a:extLst>
          </p:cNvPr>
          <p:cNvSpPr/>
          <p:nvPr/>
        </p:nvSpPr>
        <p:spPr>
          <a:xfrm>
            <a:off x="260684" y="365124"/>
            <a:ext cx="1155032" cy="1325563"/>
          </a:xfrm>
          <a:prstGeom prst="rect">
            <a:avLst/>
          </a:prstGeom>
          <a:solidFill>
            <a:srgbClr val="3B1C1C"/>
          </a:solidFill>
          <a:ln>
            <a:solidFill>
              <a:srgbClr val="3B1C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6A54D0FB-ED46-4685-9401-5D4674C44591}"/>
              </a:ext>
            </a:extLst>
          </p:cNvPr>
          <p:cNvSpPr/>
          <p:nvPr/>
        </p:nvSpPr>
        <p:spPr>
          <a:xfrm>
            <a:off x="0" y="365123"/>
            <a:ext cx="260684" cy="1325563"/>
          </a:xfrm>
          <a:prstGeom prst="rect">
            <a:avLst/>
          </a:prstGeom>
          <a:solidFill>
            <a:srgbClr val="F9E000"/>
          </a:solidFill>
          <a:ln>
            <a:solidFill>
              <a:srgbClr val="F9E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t="11434"/>
          <a:stretch/>
        </p:blipFill>
        <p:spPr>
          <a:xfrm>
            <a:off x="1122779" y="2494099"/>
            <a:ext cx="10231021" cy="151137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3277" y="4808882"/>
            <a:ext cx="2725446" cy="154291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22779" y="1907726"/>
            <a:ext cx="4562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-- </a:t>
            </a:r>
            <a:r>
              <a:rPr lang="ko-KR" altLang="en-US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선물하기 적당한 가격대는</a:t>
            </a:r>
            <a:r>
              <a:rPr lang="en-US" altLang="ko-KR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?</a:t>
            </a:r>
            <a:endParaRPr lang="ko-KR" altLang="en-US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2440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D415EFE-5A17-477F-9589-6B8BC6CC40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365123"/>
            <a:ext cx="9728334" cy="1325563"/>
          </a:xfrm>
        </p:spPr>
        <p:txBody>
          <a:bodyPr/>
          <a:lstStyle/>
          <a:p>
            <a:r>
              <a:rPr lang="ko-KR" altLang="en-US" dirty="0">
                <a:solidFill>
                  <a:srgbClr val="3B1C1C"/>
                </a:solidFill>
                <a:latin typeface="카카오 Bold" panose="020B0600000101010101" pitchFamily="50" charset="-127"/>
                <a:ea typeface="카카오 Bold" panose="020B0600000101010101" pitchFamily="50" charset="-127"/>
              </a:rPr>
              <a:t>데이터 </a:t>
            </a:r>
            <a:r>
              <a:rPr lang="ko-KR" altLang="en-US" dirty="0" smtClean="0">
                <a:solidFill>
                  <a:srgbClr val="3B1C1C"/>
                </a:solidFill>
                <a:latin typeface="카카오 Bold" panose="020B0600000101010101" pitchFamily="50" charset="-127"/>
                <a:ea typeface="카카오 Bold" panose="020B0600000101010101" pitchFamily="50" charset="-127"/>
              </a:rPr>
              <a:t>분석 결과 </a:t>
            </a:r>
            <a:r>
              <a:rPr lang="en-US" altLang="ko-KR" dirty="0" smtClean="0">
                <a:solidFill>
                  <a:srgbClr val="3B1C1C"/>
                </a:solidFill>
                <a:latin typeface="카카오 Bold" panose="020B0600000101010101" pitchFamily="50" charset="-127"/>
                <a:ea typeface="카카오 Bold" panose="020B0600000101010101" pitchFamily="50" charset="-127"/>
              </a:rPr>
              <a:t>(1)</a:t>
            </a:r>
            <a:endParaRPr lang="ko-KR" altLang="en-US" dirty="0">
              <a:solidFill>
                <a:srgbClr val="3B1C1C"/>
              </a:solidFill>
              <a:latin typeface="카카오 Bold" panose="020B0600000101010101" pitchFamily="50" charset="-127"/>
              <a:ea typeface="카카오 Bold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5C4E0289-6B2D-4729-A9A7-81FB89E5E6F4}"/>
              </a:ext>
            </a:extLst>
          </p:cNvPr>
          <p:cNvSpPr/>
          <p:nvPr/>
        </p:nvSpPr>
        <p:spPr>
          <a:xfrm>
            <a:off x="260684" y="365124"/>
            <a:ext cx="1155032" cy="1325563"/>
          </a:xfrm>
          <a:prstGeom prst="rect">
            <a:avLst/>
          </a:prstGeom>
          <a:solidFill>
            <a:srgbClr val="3B1C1C"/>
          </a:solidFill>
          <a:ln>
            <a:solidFill>
              <a:srgbClr val="3B1C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6A54D0FB-ED46-4685-9401-5D4674C44591}"/>
              </a:ext>
            </a:extLst>
          </p:cNvPr>
          <p:cNvSpPr/>
          <p:nvPr/>
        </p:nvSpPr>
        <p:spPr>
          <a:xfrm>
            <a:off x="0" y="365123"/>
            <a:ext cx="260684" cy="1325563"/>
          </a:xfrm>
          <a:prstGeom prst="rect">
            <a:avLst/>
          </a:prstGeom>
          <a:solidFill>
            <a:srgbClr val="F9E000"/>
          </a:solidFill>
          <a:ln>
            <a:solidFill>
              <a:srgbClr val="F9E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735370">
            <a:off x="1790644" y="2432101"/>
            <a:ext cx="2679599" cy="2679599"/>
          </a:xfrm>
          <a:prstGeom prst="rect">
            <a:avLst/>
          </a:prstGeom>
        </p:spPr>
      </p:pic>
      <p:graphicFrame>
        <p:nvGraphicFramePr>
          <p:cNvPr id="10" name="표 4">
            <a:extLst>
              <a:ext uri="{FF2B5EF4-FFF2-40B4-BE49-F238E27FC236}">
                <a16:creationId xmlns:a16="http://schemas.microsoft.com/office/drawing/2014/main" xmlns="" id="{04FC49F3-D2E1-11E7-3DAA-633E852C3FC1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6435969" y="2558561"/>
          <a:ext cx="4777154" cy="2329960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2388577">
                  <a:extLst>
                    <a:ext uri="{9D8B030D-6E8A-4147-A177-3AD203B41FA5}">
                      <a16:colId xmlns:a16="http://schemas.microsoft.com/office/drawing/2014/main" xmlns="" val="3073147483"/>
                    </a:ext>
                  </a:extLst>
                </a:gridCol>
                <a:gridCol w="2388577">
                  <a:extLst>
                    <a:ext uri="{9D8B030D-6E8A-4147-A177-3AD203B41FA5}">
                      <a16:colId xmlns:a16="http://schemas.microsoft.com/office/drawing/2014/main" xmlns="" val="2389094071"/>
                    </a:ext>
                  </a:extLst>
                </a:gridCol>
              </a:tblGrid>
              <a:tr h="46599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가격대</a:t>
                      </a:r>
                      <a:endParaRPr lang="ko-KR" altLang="en-US" dirty="0">
                        <a:latin typeface="카카오 Regular" panose="020B0600000101010101" pitchFamily="50" charset="-127"/>
                        <a:ea typeface="카카오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개수</a:t>
                      </a:r>
                      <a:endParaRPr lang="ko-KR" altLang="en-US" dirty="0">
                        <a:latin typeface="카카오 Regular" panose="020B0600000101010101" pitchFamily="50" charset="-127"/>
                        <a:ea typeface="카카오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75359069"/>
                  </a:ext>
                </a:extLst>
              </a:tr>
              <a:tr h="4659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1~2</a:t>
                      </a:r>
                      <a:r>
                        <a:rPr lang="ko-KR" altLang="en-US" dirty="0"/>
                        <a:t>만원 대</a:t>
                      </a:r>
                      <a:endParaRPr lang="ko-KR" altLang="en-US" dirty="0">
                        <a:latin typeface="카카오 Regular" panose="020B0600000101010101" pitchFamily="50" charset="-127"/>
                        <a:ea typeface="카카오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58</a:t>
                      </a:r>
                      <a:endParaRPr lang="ko-KR" altLang="en-US" dirty="0">
                        <a:latin typeface="카카오 Regular" panose="020B0600000101010101" pitchFamily="50" charset="-127"/>
                        <a:ea typeface="카카오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125892600"/>
                  </a:ext>
                </a:extLst>
              </a:tr>
              <a:tr h="4659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3~4</a:t>
                      </a:r>
                      <a:r>
                        <a:rPr lang="ko-KR" altLang="en-US" dirty="0"/>
                        <a:t>만원 대</a:t>
                      </a:r>
                      <a:endParaRPr lang="ko-KR" altLang="en-US" dirty="0">
                        <a:latin typeface="카카오 Regular" panose="020B0600000101010101" pitchFamily="50" charset="-127"/>
                        <a:ea typeface="카카오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31</a:t>
                      </a:r>
                      <a:endParaRPr lang="ko-KR" altLang="en-US" dirty="0">
                        <a:latin typeface="카카오 Regular" panose="020B0600000101010101" pitchFamily="50" charset="-127"/>
                        <a:ea typeface="카카오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14603074"/>
                  </a:ext>
                </a:extLst>
              </a:tr>
              <a:tr h="4659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r>
                        <a:rPr lang="ko-KR" altLang="en-US" dirty="0"/>
                        <a:t>만원 이상</a:t>
                      </a:r>
                      <a:endParaRPr lang="ko-KR" altLang="en-US" dirty="0">
                        <a:latin typeface="카카오 Regular" panose="020B0600000101010101" pitchFamily="50" charset="-127"/>
                        <a:ea typeface="카카오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</a:t>
                      </a:r>
                      <a:endParaRPr lang="ko-KR" altLang="en-US" dirty="0">
                        <a:latin typeface="카카오 Regular" panose="020B0600000101010101" pitchFamily="50" charset="-127"/>
                        <a:ea typeface="카카오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381149710"/>
                  </a:ext>
                </a:extLst>
              </a:tr>
              <a:tr h="4659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만원 미만</a:t>
                      </a:r>
                      <a:endParaRPr lang="ko-KR" altLang="en-US" dirty="0">
                        <a:latin typeface="카카오 Regular" panose="020B0600000101010101" pitchFamily="50" charset="-127"/>
                        <a:ea typeface="카카오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>
                        <a:latin typeface="카카오 Regular" panose="020B0600000101010101" pitchFamily="50" charset="-127"/>
                        <a:ea typeface="카카오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674737175"/>
                  </a:ext>
                </a:extLst>
              </a:tr>
            </a:tbl>
          </a:graphicData>
        </a:graphic>
      </p:graphicFrame>
      <p:sp>
        <p:nvSpPr>
          <p:cNvPr id="3" name="모서리가 둥근 직사각형 2"/>
          <p:cNvSpPr/>
          <p:nvPr/>
        </p:nvSpPr>
        <p:spPr>
          <a:xfrm>
            <a:off x="6808304" y="3021496"/>
            <a:ext cx="3647661" cy="40750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6971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E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282BA229-250F-4055-8813-63A60830F6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14528" y="2205763"/>
            <a:ext cx="6562943" cy="1223237"/>
          </a:xfrm>
        </p:spPr>
        <p:txBody>
          <a:bodyPr>
            <a:noAutofit/>
          </a:bodyPr>
          <a:lstStyle/>
          <a:p>
            <a:r>
              <a:rPr lang="ko-KR" altLang="en-US" sz="5400" dirty="0" smtClean="0">
                <a:solidFill>
                  <a:srgbClr val="3B1C1C"/>
                </a:solidFill>
                <a:latin typeface="카카오 Bold" panose="020B0600000101010101" pitchFamily="50" charset="-127"/>
                <a:ea typeface="카카오 Bold" panose="020B0600000101010101" pitchFamily="50" charset="-127"/>
                <a:cs typeface="KoPubWorld돋움체 Bold" panose="00000800000000000000" pitchFamily="2" charset="-127"/>
              </a:rPr>
              <a:t>주 제  선 정</a:t>
            </a:r>
            <a:endParaRPr lang="ko-KR" altLang="en-US" sz="5400" dirty="0">
              <a:solidFill>
                <a:srgbClr val="3B1C1C"/>
              </a:solidFill>
              <a:latin typeface="카카오 Bold" panose="020B0600000101010101" pitchFamily="50" charset="-127"/>
              <a:ea typeface="카카오 Bold" panose="020B0600000101010101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="" xmlns:a16="http://schemas.microsoft.com/office/drawing/2014/main" id="{B6C93A86-749B-4D4B-B25F-4CD55674E3A9}"/>
              </a:ext>
            </a:extLst>
          </p:cNvPr>
          <p:cNvSpPr/>
          <p:nvPr/>
        </p:nvSpPr>
        <p:spPr>
          <a:xfrm>
            <a:off x="2981324" y="3656569"/>
            <a:ext cx="6229350" cy="95251"/>
          </a:xfrm>
          <a:prstGeom prst="rect">
            <a:avLst/>
          </a:prstGeom>
          <a:solidFill>
            <a:srgbClr val="3B1C1C"/>
          </a:solidFill>
          <a:ln>
            <a:solidFill>
              <a:srgbClr val="3B1C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6699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1C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282BA229-250F-4055-8813-63A60830F6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14528" y="2205763"/>
            <a:ext cx="6562943" cy="1223237"/>
          </a:xfrm>
        </p:spPr>
        <p:txBody>
          <a:bodyPr>
            <a:noAutofit/>
          </a:bodyPr>
          <a:lstStyle/>
          <a:p>
            <a:r>
              <a:rPr lang="en-US" altLang="ko-KR" sz="5400" dirty="0" smtClean="0">
                <a:solidFill>
                  <a:srgbClr val="F9E000"/>
                </a:solidFill>
                <a:latin typeface="카카오 Bold" panose="020B0600000101010101" pitchFamily="50" charset="-127"/>
                <a:ea typeface="카카오 Bold" panose="020B0600000101010101" pitchFamily="50" charset="-127"/>
                <a:cs typeface="KoPubWorld돋움체 Bold" panose="00000800000000000000" pitchFamily="2" charset="-127"/>
              </a:rPr>
              <a:t>(2)  </a:t>
            </a:r>
            <a:r>
              <a:rPr lang="ko-KR" altLang="en-US" sz="5400" dirty="0" smtClean="0">
                <a:solidFill>
                  <a:srgbClr val="F9E000"/>
                </a:solidFill>
                <a:latin typeface="카카오 Bold" panose="020B0600000101010101" pitchFamily="50" charset="-127"/>
                <a:ea typeface="카카오 Bold" panose="020B0600000101010101" pitchFamily="50" charset="-127"/>
                <a:cs typeface="KoPubWorld돋움체 Bold" panose="00000800000000000000" pitchFamily="2" charset="-127"/>
              </a:rPr>
              <a:t>카 테 고 리</a:t>
            </a:r>
            <a:endParaRPr lang="ko-KR" altLang="en-US" sz="5400" dirty="0">
              <a:solidFill>
                <a:srgbClr val="F9E000"/>
              </a:solidFill>
              <a:latin typeface="카카오 Bold" panose="020B0600000101010101" pitchFamily="50" charset="-127"/>
              <a:ea typeface="카카오 Bold" panose="020B0600000101010101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="" xmlns:a16="http://schemas.microsoft.com/office/drawing/2014/main" id="{B6C93A86-749B-4D4B-B25F-4CD55674E3A9}"/>
              </a:ext>
            </a:extLst>
          </p:cNvPr>
          <p:cNvSpPr/>
          <p:nvPr/>
        </p:nvSpPr>
        <p:spPr>
          <a:xfrm>
            <a:off x="2981324" y="3656569"/>
            <a:ext cx="6229350" cy="95251"/>
          </a:xfrm>
          <a:prstGeom prst="rect">
            <a:avLst/>
          </a:prstGeom>
          <a:solidFill>
            <a:srgbClr val="F9E000"/>
          </a:solidFill>
          <a:ln>
            <a:solidFill>
              <a:srgbClr val="F9E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8406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D415EFE-5A17-477F-9589-6B8BC6CC40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5466" y="365125"/>
            <a:ext cx="9728334" cy="1325563"/>
          </a:xfrm>
        </p:spPr>
        <p:txBody>
          <a:bodyPr/>
          <a:lstStyle/>
          <a:p>
            <a:r>
              <a:rPr lang="ko-KR" altLang="en-US" dirty="0">
                <a:solidFill>
                  <a:srgbClr val="3B1C1C"/>
                </a:solidFill>
                <a:latin typeface="카카오 Bold" panose="020B0600000101010101" pitchFamily="50" charset="-127"/>
                <a:ea typeface="카카오 Bold" panose="020B0600000101010101" pitchFamily="50" charset="-127"/>
              </a:rPr>
              <a:t>데이터 </a:t>
            </a:r>
            <a:r>
              <a:rPr lang="ko-KR" altLang="en-US" dirty="0" smtClean="0">
                <a:solidFill>
                  <a:srgbClr val="3B1C1C"/>
                </a:solidFill>
                <a:latin typeface="카카오 Bold" panose="020B0600000101010101" pitchFamily="50" charset="-127"/>
                <a:ea typeface="카카오 Bold" panose="020B0600000101010101" pitchFamily="50" charset="-127"/>
              </a:rPr>
              <a:t>분석 </a:t>
            </a:r>
            <a:r>
              <a:rPr lang="en-US" altLang="ko-KR" dirty="0" smtClean="0">
                <a:solidFill>
                  <a:srgbClr val="3B1C1C"/>
                </a:solidFill>
                <a:latin typeface="카카오 Bold" panose="020B0600000101010101" pitchFamily="50" charset="-127"/>
                <a:ea typeface="카카오 Bold" panose="020B0600000101010101" pitchFamily="50" charset="-127"/>
              </a:rPr>
              <a:t>(2)</a:t>
            </a:r>
            <a:endParaRPr lang="ko-KR" altLang="en-US" dirty="0">
              <a:solidFill>
                <a:srgbClr val="3B1C1C"/>
              </a:solidFill>
              <a:latin typeface="카카오 Bold" panose="020B0600000101010101" pitchFamily="50" charset="-127"/>
              <a:ea typeface="카카오 Bold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5C4E0289-6B2D-4729-A9A7-81FB89E5E6F4}"/>
              </a:ext>
            </a:extLst>
          </p:cNvPr>
          <p:cNvSpPr/>
          <p:nvPr/>
        </p:nvSpPr>
        <p:spPr>
          <a:xfrm>
            <a:off x="260684" y="365124"/>
            <a:ext cx="1155032" cy="1325563"/>
          </a:xfrm>
          <a:prstGeom prst="rect">
            <a:avLst/>
          </a:prstGeom>
          <a:solidFill>
            <a:srgbClr val="3B1C1C"/>
          </a:solidFill>
          <a:ln>
            <a:solidFill>
              <a:srgbClr val="3B1C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6A54D0FB-ED46-4685-9401-5D4674C44591}"/>
              </a:ext>
            </a:extLst>
          </p:cNvPr>
          <p:cNvSpPr/>
          <p:nvPr/>
        </p:nvSpPr>
        <p:spPr>
          <a:xfrm>
            <a:off x="0" y="365123"/>
            <a:ext cx="260684" cy="1325563"/>
          </a:xfrm>
          <a:prstGeom prst="rect">
            <a:avLst/>
          </a:prstGeom>
          <a:solidFill>
            <a:srgbClr val="F9E000"/>
          </a:solidFill>
          <a:ln>
            <a:solidFill>
              <a:srgbClr val="F9E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t="9549"/>
          <a:stretch/>
        </p:blipFill>
        <p:spPr>
          <a:xfrm>
            <a:off x="5078896" y="1518114"/>
            <a:ext cx="7043530" cy="533988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60684" y="2843675"/>
            <a:ext cx="484351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-- </a:t>
            </a:r>
            <a:r>
              <a:rPr lang="ko-KR" altLang="en-US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많이 선물한 교환권은 각 카테고리 별로 나와있음</a:t>
            </a:r>
            <a:endParaRPr lang="en-US" altLang="ko-KR" dirty="0" smtClean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endParaRPr lang="en-US" altLang="ko-KR" dirty="0" smtClean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r>
              <a:rPr lang="en-US" altLang="ko-KR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-- </a:t>
            </a:r>
            <a:r>
              <a:rPr lang="ko-KR" altLang="en-US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그렇다면 이 때 각 카테고리에서 가장 많은 비율을 차지하고 있는 브랜드는</a:t>
            </a:r>
            <a:r>
              <a:rPr lang="en-US" altLang="ko-KR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?</a:t>
            </a:r>
            <a:endParaRPr lang="ko-KR" altLang="en-US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71283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D415EFE-5A17-477F-9589-6B8BC6CC40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5466" y="365125"/>
            <a:ext cx="9728334" cy="1325563"/>
          </a:xfrm>
        </p:spPr>
        <p:txBody>
          <a:bodyPr/>
          <a:lstStyle/>
          <a:p>
            <a:r>
              <a:rPr lang="ko-KR" altLang="en-US" dirty="0">
                <a:solidFill>
                  <a:srgbClr val="3B1C1C"/>
                </a:solidFill>
                <a:latin typeface="카카오 Bold" panose="020B0600000101010101" pitchFamily="50" charset="-127"/>
                <a:ea typeface="카카오 Bold" panose="020B0600000101010101" pitchFamily="50" charset="-127"/>
              </a:rPr>
              <a:t>데이터 </a:t>
            </a:r>
            <a:r>
              <a:rPr lang="ko-KR" altLang="en-US" dirty="0" smtClean="0">
                <a:solidFill>
                  <a:srgbClr val="3B1C1C"/>
                </a:solidFill>
                <a:latin typeface="카카오 Bold" panose="020B0600000101010101" pitchFamily="50" charset="-127"/>
                <a:ea typeface="카카오 Bold" panose="020B0600000101010101" pitchFamily="50" charset="-127"/>
              </a:rPr>
              <a:t>분석 </a:t>
            </a:r>
            <a:r>
              <a:rPr lang="en-US" altLang="ko-KR" dirty="0" smtClean="0">
                <a:solidFill>
                  <a:srgbClr val="3B1C1C"/>
                </a:solidFill>
                <a:latin typeface="카카오 Bold" panose="020B0600000101010101" pitchFamily="50" charset="-127"/>
                <a:ea typeface="카카오 Bold" panose="020B0600000101010101" pitchFamily="50" charset="-127"/>
              </a:rPr>
              <a:t>(2)</a:t>
            </a:r>
            <a:endParaRPr lang="ko-KR" altLang="en-US" dirty="0">
              <a:solidFill>
                <a:srgbClr val="3B1C1C"/>
              </a:solidFill>
              <a:latin typeface="카카오 Bold" panose="020B0600000101010101" pitchFamily="50" charset="-127"/>
              <a:ea typeface="카카오 Bold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5C4E0289-6B2D-4729-A9A7-81FB89E5E6F4}"/>
              </a:ext>
            </a:extLst>
          </p:cNvPr>
          <p:cNvSpPr/>
          <p:nvPr/>
        </p:nvSpPr>
        <p:spPr>
          <a:xfrm>
            <a:off x="260684" y="365124"/>
            <a:ext cx="1155032" cy="1325563"/>
          </a:xfrm>
          <a:prstGeom prst="rect">
            <a:avLst/>
          </a:prstGeom>
          <a:solidFill>
            <a:srgbClr val="3B1C1C"/>
          </a:solidFill>
          <a:ln>
            <a:solidFill>
              <a:srgbClr val="3B1C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6A54D0FB-ED46-4685-9401-5D4674C44591}"/>
              </a:ext>
            </a:extLst>
          </p:cNvPr>
          <p:cNvSpPr/>
          <p:nvPr/>
        </p:nvSpPr>
        <p:spPr>
          <a:xfrm>
            <a:off x="0" y="365123"/>
            <a:ext cx="260684" cy="1325563"/>
          </a:xfrm>
          <a:prstGeom prst="rect">
            <a:avLst/>
          </a:prstGeom>
          <a:solidFill>
            <a:srgbClr val="F9E000"/>
          </a:solidFill>
          <a:ln>
            <a:solidFill>
              <a:srgbClr val="F9E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9900" y="586823"/>
            <a:ext cx="4533900" cy="321945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0850" y="3806273"/>
            <a:ext cx="45720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172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D415EFE-5A17-477F-9589-6B8BC6CC40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5466" y="365125"/>
            <a:ext cx="9728334" cy="1325563"/>
          </a:xfrm>
        </p:spPr>
        <p:txBody>
          <a:bodyPr/>
          <a:lstStyle/>
          <a:p>
            <a:r>
              <a:rPr lang="ko-KR" altLang="en-US" dirty="0">
                <a:solidFill>
                  <a:srgbClr val="3B1C1C"/>
                </a:solidFill>
                <a:latin typeface="카카오 Bold" panose="020B0600000101010101" pitchFamily="50" charset="-127"/>
                <a:ea typeface="카카오 Bold" panose="020B0600000101010101" pitchFamily="50" charset="-127"/>
              </a:rPr>
              <a:t>데이터 </a:t>
            </a:r>
            <a:r>
              <a:rPr lang="ko-KR" altLang="en-US" dirty="0" smtClean="0">
                <a:solidFill>
                  <a:srgbClr val="3B1C1C"/>
                </a:solidFill>
                <a:latin typeface="카카오 Bold" panose="020B0600000101010101" pitchFamily="50" charset="-127"/>
                <a:ea typeface="카카오 Bold" panose="020B0600000101010101" pitchFamily="50" charset="-127"/>
              </a:rPr>
              <a:t>분석 </a:t>
            </a:r>
            <a:r>
              <a:rPr lang="en-US" altLang="ko-KR" dirty="0" smtClean="0">
                <a:solidFill>
                  <a:srgbClr val="3B1C1C"/>
                </a:solidFill>
                <a:latin typeface="카카오 Bold" panose="020B0600000101010101" pitchFamily="50" charset="-127"/>
                <a:ea typeface="카카오 Bold" panose="020B0600000101010101" pitchFamily="50" charset="-127"/>
              </a:rPr>
              <a:t>(2)</a:t>
            </a:r>
            <a:endParaRPr lang="ko-KR" altLang="en-US" dirty="0">
              <a:solidFill>
                <a:srgbClr val="3B1C1C"/>
              </a:solidFill>
              <a:latin typeface="카카오 Bold" panose="020B0600000101010101" pitchFamily="50" charset="-127"/>
              <a:ea typeface="카카오 Bold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5C4E0289-6B2D-4729-A9A7-81FB89E5E6F4}"/>
              </a:ext>
            </a:extLst>
          </p:cNvPr>
          <p:cNvSpPr/>
          <p:nvPr/>
        </p:nvSpPr>
        <p:spPr>
          <a:xfrm>
            <a:off x="260684" y="365124"/>
            <a:ext cx="1155032" cy="1325563"/>
          </a:xfrm>
          <a:prstGeom prst="rect">
            <a:avLst/>
          </a:prstGeom>
          <a:solidFill>
            <a:srgbClr val="3B1C1C"/>
          </a:solidFill>
          <a:ln>
            <a:solidFill>
              <a:srgbClr val="3B1C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6A54D0FB-ED46-4685-9401-5D4674C44591}"/>
              </a:ext>
            </a:extLst>
          </p:cNvPr>
          <p:cNvSpPr/>
          <p:nvPr/>
        </p:nvSpPr>
        <p:spPr>
          <a:xfrm>
            <a:off x="0" y="365123"/>
            <a:ext cx="260684" cy="1325563"/>
          </a:xfrm>
          <a:prstGeom prst="rect">
            <a:avLst/>
          </a:prstGeom>
          <a:solidFill>
            <a:srgbClr val="F9E000"/>
          </a:solidFill>
          <a:ln>
            <a:solidFill>
              <a:srgbClr val="F9E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5745" y="2726748"/>
            <a:ext cx="8867775" cy="241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766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D415EFE-5A17-477F-9589-6B8BC6CC40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5466" y="365125"/>
            <a:ext cx="9728334" cy="1325563"/>
          </a:xfrm>
        </p:spPr>
        <p:txBody>
          <a:bodyPr/>
          <a:lstStyle/>
          <a:p>
            <a:r>
              <a:rPr lang="ko-KR" altLang="en-US" dirty="0">
                <a:solidFill>
                  <a:srgbClr val="3B1C1C"/>
                </a:solidFill>
                <a:latin typeface="카카오 Bold" panose="020B0600000101010101" pitchFamily="50" charset="-127"/>
                <a:ea typeface="카카오 Bold" panose="020B0600000101010101" pitchFamily="50" charset="-127"/>
              </a:rPr>
              <a:t>데이터 </a:t>
            </a:r>
            <a:r>
              <a:rPr lang="ko-KR" altLang="en-US" dirty="0" smtClean="0">
                <a:solidFill>
                  <a:srgbClr val="3B1C1C"/>
                </a:solidFill>
                <a:latin typeface="카카오 Bold" panose="020B0600000101010101" pitchFamily="50" charset="-127"/>
                <a:ea typeface="카카오 Bold" panose="020B0600000101010101" pitchFamily="50" charset="-127"/>
              </a:rPr>
              <a:t>분석 </a:t>
            </a:r>
            <a:r>
              <a:rPr lang="en-US" altLang="ko-KR" dirty="0" smtClean="0">
                <a:solidFill>
                  <a:srgbClr val="3B1C1C"/>
                </a:solidFill>
                <a:latin typeface="카카오 Bold" panose="020B0600000101010101" pitchFamily="50" charset="-127"/>
                <a:ea typeface="카카오 Bold" panose="020B0600000101010101" pitchFamily="50" charset="-127"/>
              </a:rPr>
              <a:t>(2)</a:t>
            </a:r>
            <a:endParaRPr lang="ko-KR" altLang="en-US" dirty="0">
              <a:solidFill>
                <a:srgbClr val="3B1C1C"/>
              </a:solidFill>
              <a:latin typeface="카카오 Bold" panose="020B0600000101010101" pitchFamily="50" charset="-127"/>
              <a:ea typeface="카카오 Bold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5C4E0289-6B2D-4729-A9A7-81FB89E5E6F4}"/>
              </a:ext>
            </a:extLst>
          </p:cNvPr>
          <p:cNvSpPr/>
          <p:nvPr/>
        </p:nvSpPr>
        <p:spPr>
          <a:xfrm>
            <a:off x="260684" y="365124"/>
            <a:ext cx="1155032" cy="1325563"/>
          </a:xfrm>
          <a:prstGeom prst="rect">
            <a:avLst/>
          </a:prstGeom>
          <a:solidFill>
            <a:srgbClr val="3B1C1C"/>
          </a:solidFill>
          <a:ln>
            <a:solidFill>
              <a:srgbClr val="3B1C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6A54D0FB-ED46-4685-9401-5D4674C44591}"/>
              </a:ext>
            </a:extLst>
          </p:cNvPr>
          <p:cNvSpPr/>
          <p:nvPr/>
        </p:nvSpPr>
        <p:spPr>
          <a:xfrm>
            <a:off x="0" y="365123"/>
            <a:ext cx="260684" cy="1325563"/>
          </a:xfrm>
          <a:prstGeom prst="rect">
            <a:avLst/>
          </a:prstGeom>
          <a:solidFill>
            <a:srgbClr val="F9E000"/>
          </a:solidFill>
          <a:ln>
            <a:solidFill>
              <a:srgbClr val="F9E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1512" y="2376487"/>
            <a:ext cx="3228975" cy="3019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583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D415EFE-5A17-477F-9589-6B8BC6CC40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5466" y="365125"/>
            <a:ext cx="9728334" cy="1325563"/>
          </a:xfrm>
        </p:spPr>
        <p:txBody>
          <a:bodyPr/>
          <a:lstStyle/>
          <a:p>
            <a:r>
              <a:rPr lang="ko-KR" altLang="en-US" dirty="0">
                <a:solidFill>
                  <a:srgbClr val="3B1C1C"/>
                </a:solidFill>
                <a:latin typeface="카카오 Bold" panose="020B0600000101010101" pitchFamily="50" charset="-127"/>
                <a:ea typeface="카카오 Bold" panose="020B0600000101010101" pitchFamily="50" charset="-127"/>
              </a:rPr>
              <a:t>데이터 </a:t>
            </a:r>
            <a:r>
              <a:rPr lang="ko-KR" altLang="en-US" dirty="0" smtClean="0">
                <a:solidFill>
                  <a:srgbClr val="3B1C1C"/>
                </a:solidFill>
                <a:latin typeface="카카오 Bold" panose="020B0600000101010101" pitchFamily="50" charset="-127"/>
                <a:ea typeface="카카오 Bold" panose="020B0600000101010101" pitchFamily="50" charset="-127"/>
              </a:rPr>
              <a:t>분석 </a:t>
            </a:r>
            <a:r>
              <a:rPr lang="en-US" altLang="ko-KR" dirty="0" smtClean="0">
                <a:solidFill>
                  <a:srgbClr val="3B1C1C"/>
                </a:solidFill>
                <a:latin typeface="카카오 Bold" panose="020B0600000101010101" pitchFamily="50" charset="-127"/>
                <a:ea typeface="카카오 Bold" panose="020B0600000101010101" pitchFamily="50" charset="-127"/>
              </a:rPr>
              <a:t>(2)</a:t>
            </a:r>
            <a:endParaRPr lang="ko-KR" altLang="en-US" dirty="0">
              <a:solidFill>
                <a:srgbClr val="3B1C1C"/>
              </a:solidFill>
              <a:latin typeface="카카오 Bold" panose="020B0600000101010101" pitchFamily="50" charset="-127"/>
              <a:ea typeface="카카오 Bold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5C4E0289-6B2D-4729-A9A7-81FB89E5E6F4}"/>
              </a:ext>
            </a:extLst>
          </p:cNvPr>
          <p:cNvSpPr/>
          <p:nvPr/>
        </p:nvSpPr>
        <p:spPr>
          <a:xfrm>
            <a:off x="260684" y="365124"/>
            <a:ext cx="1155032" cy="1325563"/>
          </a:xfrm>
          <a:prstGeom prst="rect">
            <a:avLst/>
          </a:prstGeom>
          <a:solidFill>
            <a:srgbClr val="3B1C1C"/>
          </a:solidFill>
          <a:ln>
            <a:solidFill>
              <a:srgbClr val="3B1C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6A54D0FB-ED46-4685-9401-5D4674C44591}"/>
              </a:ext>
            </a:extLst>
          </p:cNvPr>
          <p:cNvSpPr/>
          <p:nvPr/>
        </p:nvSpPr>
        <p:spPr>
          <a:xfrm>
            <a:off x="0" y="365123"/>
            <a:ext cx="260684" cy="1325563"/>
          </a:xfrm>
          <a:prstGeom prst="rect">
            <a:avLst/>
          </a:prstGeom>
          <a:solidFill>
            <a:srgbClr val="F9E000"/>
          </a:solidFill>
          <a:ln>
            <a:solidFill>
              <a:srgbClr val="F9E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2398" y="1619250"/>
            <a:ext cx="6534952" cy="5126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927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D415EFE-5A17-477F-9589-6B8BC6CC40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5466" y="365125"/>
            <a:ext cx="9728334" cy="1325563"/>
          </a:xfrm>
        </p:spPr>
        <p:txBody>
          <a:bodyPr/>
          <a:lstStyle/>
          <a:p>
            <a:r>
              <a:rPr lang="ko-KR" altLang="en-US" dirty="0">
                <a:solidFill>
                  <a:srgbClr val="3B1C1C"/>
                </a:solidFill>
                <a:latin typeface="카카오 Bold" panose="020B0600000101010101" pitchFamily="50" charset="-127"/>
                <a:ea typeface="카카오 Bold" panose="020B0600000101010101" pitchFamily="50" charset="-127"/>
              </a:rPr>
              <a:t>데이터 </a:t>
            </a:r>
            <a:r>
              <a:rPr lang="ko-KR" altLang="en-US" dirty="0" smtClean="0">
                <a:solidFill>
                  <a:srgbClr val="3B1C1C"/>
                </a:solidFill>
                <a:latin typeface="카카오 Bold" panose="020B0600000101010101" pitchFamily="50" charset="-127"/>
                <a:ea typeface="카카오 Bold" panose="020B0600000101010101" pitchFamily="50" charset="-127"/>
              </a:rPr>
              <a:t>분석 </a:t>
            </a:r>
            <a:r>
              <a:rPr lang="en-US" altLang="ko-KR" dirty="0" smtClean="0">
                <a:solidFill>
                  <a:srgbClr val="3B1C1C"/>
                </a:solidFill>
                <a:latin typeface="카카오 Bold" panose="020B0600000101010101" pitchFamily="50" charset="-127"/>
                <a:ea typeface="카카오 Bold" panose="020B0600000101010101" pitchFamily="50" charset="-127"/>
              </a:rPr>
              <a:t>(2)</a:t>
            </a:r>
            <a:endParaRPr lang="ko-KR" altLang="en-US" dirty="0">
              <a:solidFill>
                <a:srgbClr val="3B1C1C"/>
              </a:solidFill>
              <a:latin typeface="카카오 Bold" panose="020B0600000101010101" pitchFamily="50" charset="-127"/>
              <a:ea typeface="카카오 Bold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5C4E0289-6B2D-4729-A9A7-81FB89E5E6F4}"/>
              </a:ext>
            </a:extLst>
          </p:cNvPr>
          <p:cNvSpPr/>
          <p:nvPr/>
        </p:nvSpPr>
        <p:spPr>
          <a:xfrm>
            <a:off x="260684" y="365124"/>
            <a:ext cx="1155032" cy="1325563"/>
          </a:xfrm>
          <a:prstGeom prst="rect">
            <a:avLst/>
          </a:prstGeom>
          <a:solidFill>
            <a:srgbClr val="3B1C1C"/>
          </a:solidFill>
          <a:ln>
            <a:solidFill>
              <a:srgbClr val="3B1C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6A54D0FB-ED46-4685-9401-5D4674C44591}"/>
              </a:ext>
            </a:extLst>
          </p:cNvPr>
          <p:cNvSpPr/>
          <p:nvPr/>
        </p:nvSpPr>
        <p:spPr>
          <a:xfrm>
            <a:off x="0" y="365123"/>
            <a:ext cx="260684" cy="1325563"/>
          </a:xfrm>
          <a:prstGeom prst="rect">
            <a:avLst/>
          </a:prstGeom>
          <a:solidFill>
            <a:srgbClr val="F9E000"/>
          </a:solidFill>
          <a:ln>
            <a:solidFill>
              <a:srgbClr val="F9E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9262" y="2901539"/>
            <a:ext cx="8753475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478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D415EFE-5A17-477F-9589-6B8BC6CC40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5466" y="365125"/>
            <a:ext cx="9728334" cy="1325563"/>
          </a:xfrm>
        </p:spPr>
        <p:txBody>
          <a:bodyPr/>
          <a:lstStyle/>
          <a:p>
            <a:r>
              <a:rPr lang="ko-KR" altLang="en-US" dirty="0">
                <a:solidFill>
                  <a:srgbClr val="3B1C1C"/>
                </a:solidFill>
                <a:latin typeface="카카오 Bold" panose="020B0600000101010101" pitchFamily="50" charset="-127"/>
                <a:ea typeface="카카오 Bold" panose="020B0600000101010101" pitchFamily="50" charset="-127"/>
              </a:rPr>
              <a:t>데이터 </a:t>
            </a:r>
            <a:r>
              <a:rPr lang="ko-KR" altLang="en-US" dirty="0" smtClean="0">
                <a:solidFill>
                  <a:srgbClr val="3B1C1C"/>
                </a:solidFill>
                <a:latin typeface="카카오 Bold" panose="020B0600000101010101" pitchFamily="50" charset="-127"/>
                <a:ea typeface="카카오 Bold" panose="020B0600000101010101" pitchFamily="50" charset="-127"/>
              </a:rPr>
              <a:t>분석 </a:t>
            </a:r>
            <a:r>
              <a:rPr lang="en-US" altLang="ko-KR" dirty="0" smtClean="0">
                <a:solidFill>
                  <a:srgbClr val="3B1C1C"/>
                </a:solidFill>
                <a:latin typeface="카카오 Bold" panose="020B0600000101010101" pitchFamily="50" charset="-127"/>
                <a:ea typeface="카카오 Bold" panose="020B0600000101010101" pitchFamily="50" charset="-127"/>
              </a:rPr>
              <a:t>(2)</a:t>
            </a:r>
            <a:endParaRPr lang="ko-KR" altLang="en-US" dirty="0">
              <a:solidFill>
                <a:srgbClr val="3B1C1C"/>
              </a:solidFill>
              <a:latin typeface="카카오 Bold" panose="020B0600000101010101" pitchFamily="50" charset="-127"/>
              <a:ea typeface="카카오 Bold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5C4E0289-6B2D-4729-A9A7-81FB89E5E6F4}"/>
              </a:ext>
            </a:extLst>
          </p:cNvPr>
          <p:cNvSpPr/>
          <p:nvPr/>
        </p:nvSpPr>
        <p:spPr>
          <a:xfrm>
            <a:off x="260684" y="365124"/>
            <a:ext cx="1155032" cy="1325563"/>
          </a:xfrm>
          <a:prstGeom prst="rect">
            <a:avLst/>
          </a:prstGeom>
          <a:solidFill>
            <a:srgbClr val="3B1C1C"/>
          </a:solidFill>
          <a:ln>
            <a:solidFill>
              <a:srgbClr val="3B1C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6A54D0FB-ED46-4685-9401-5D4674C44591}"/>
              </a:ext>
            </a:extLst>
          </p:cNvPr>
          <p:cNvSpPr/>
          <p:nvPr/>
        </p:nvSpPr>
        <p:spPr>
          <a:xfrm>
            <a:off x="0" y="365123"/>
            <a:ext cx="260684" cy="1325563"/>
          </a:xfrm>
          <a:prstGeom prst="rect">
            <a:avLst/>
          </a:prstGeom>
          <a:solidFill>
            <a:srgbClr val="F9E000"/>
          </a:solidFill>
          <a:ln>
            <a:solidFill>
              <a:srgbClr val="F9E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6928" y="2628901"/>
            <a:ext cx="6369620" cy="2123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900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D415EFE-5A17-477F-9589-6B8BC6CC40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5466" y="365125"/>
            <a:ext cx="9728334" cy="1325563"/>
          </a:xfrm>
        </p:spPr>
        <p:txBody>
          <a:bodyPr/>
          <a:lstStyle/>
          <a:p>
            <a:r>
              <a:rPr lang="ko-KR" altLang="en-US" dirty="0">
                <a:solidFill>
                  <a:srgbClr val="3B1C1C"/>
                </a:solidFill>
                <a:latin typeface="카카오 Bold" panose="020B0600000101010101" pitchFamily="50" charset="-127"/>
                <a:ea typeface="카카오 Bold" panose="020B0600000101010101" pitchFamily="50" charset="-127"/>
              </a:rPr>
              <a:t>데이터 </a:t>
            </a:r>
            <a:r>
              <a:rPr lang="ko-KR" altLang="en-US" dirty="0" smtClean="0">
                <a:solidFill>
                  <a:srgbClr val="3B1C1C"/>
                </a:solidFill>
                <a:latin typeface="카카오 Bold" panose="020B0600000101010101" pitchFamily="50" charset="-127"/>
                <a:ea typeface="카카오 Bold" panose="020B0600000101010101" pitchFamily="50" charset="-127"/>
              </a:rPr>
              <a:t>분석 결과 </a:t>
            </a:r>
            <a:r>
              <a:rPr lang="en-US" altLang="ko-KR" dirty="0" smtClean="0">
                <a:solidFill>
                  <a:srgbClr val="3B1C1C"/>
                </a:solidFill>
                <a:latin typeface="카카오 Bold" panose="020B0600000101010101" pitchFamily="50" charset="-127"/>
                <a:ea typeface="카카오 Bold" panose="020B0600000101010101" pitchFamily="50" charset="-127"/>
              </a:rPr>
              <a:t>(2)</a:t>
            </a:r>
            <a:endParaRPr lang="ko-KR" altLang="en-US" dirty="0">
              <a:solidFill>
                <a:srgbClr val="3B1C1C"/>
              </a:solidFill>
              <a:latin typeface="카카오 Bold" panose="020B0600000101010101" pitchFamily="50" charset="-127"/>
              <a:ea typeface="카카오 Bold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5C4E0289-6B2D-4729-A9A7-81FB89E5E6F4}"/>
              </a:ext>
            </a:extLst>
          </p:cNvPr>
          <p:cNvSpPr/>
          <p:nvPr/>
        </p:nvSpPr>
        <p:spPr>
          <a:xfrm>
            <a:off x="260684" y="365124"/>
            <a:ext cx="1155032" cy="1325563"/>
          </a:xfrm>
          <a:prstGeom prst="rect">
            <a:avLst/>
          </a:prstGeom>
          <a:solidFill>
            <a:srgbClr val="3B1C1C"/>
          </a:solidFill>
          <a:ln>
            <a:solidFill>
              <a:srgbClr val="3B1C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6A54D0FB-ED46-4685-9401-5D4674C44591}"/>
              </a:ext>
            </a:extLst>
          </p:cNvPr>
          <p:cNvSpPr/>
          <p:nvPr/>
        </p:nvSpPr>
        <p:spPr>
          <a:xfrm>
            <a:off x="0" y="365123"/>
            <a:ext cx="260684" cy="1325563"/>
          </a:xfrm>
          <a:prstGeom prst="rect">
            <a:avLst/>
          </a:prstGeom>
          <a:solidFill>
            <a:srgbClr val="F9E000"/>
          </a:solidFill>
          <a:ln>
            <a:solidFill>
              <a:srgbClr val="F9E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5466" y="2563054"/>
            <a:ext cx="2767570" cy="2767570"/>
          </a:xfrm>
          <a:prstGeom prst="rect">
            <a:avLst/>
          </a:prstGeom>
        </p:spPr>
      </p:pic>
      <p:graphicFrame>
        <p:nvGraphicFramePr>
          <p:cNvPr id="14" name="표 4">
            <a:extLst>
              <a:ext uri="{FF2B5EF4-FFF2-40B4-BE49-F238E27FC236}">
                <a16:creationId xmlns:a16="http://schemas.microsoft.com/office/drawing/2014/main" xmlns="" id="{E2F0FDF0-93AC-7FA3-0C48-A83A9452DE4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70924403"/>
              </p:ext>
            </p:extLst>
          </p:nvPr>
        </p:nvGraphicFramePr>
        <p:xfrm>
          <a:off x="6363528" y="2158294"/>
          <a:ext cx="4848264" cy="3961890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2424132">
                  <a:extLst>
                    <a:ext uri="{9D8B030D-6E8A-4147-A177-3AD203B41FA5}">
                      <a16:colId xmlns:a16="http://schemas.microsoft.com/office/drawing/2014/main" xmlns="" val="3758010537"/>
                    </a:ext>
                  </a:extLst>
                </a:gridCol>
                <a:gridCol w="2424132">
                  <a:extLst>
                    <a:ext uri="{9D8B030D-6E8A-4147-A177-3AD203B41FA5}">
                      <a16:colId xmlns:a16="http://schemas.microsoft.com/office/drawing/2014/main" xmlns="" val="3058679331"/>
                    </a:ext>
                  </a:extLst>
                </a:gridCol>
              </a:tblGrid>
              <a:tr h="39618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카테고리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브랜드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261406119"/>
                  </a:ext>
                </a:extLst>
              </a:tr>
              <a:tr h="396189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cafe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스타벅스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714616736"/>
                  </a:ext>
                </a:extLst>
              </a:tr>
              <a:tr h="396189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cafe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설빙</a:t>
                      </a:r>
                      <a:endParaRPr lang="ko-KR" altLang="en-US" dirty="0">
                        <a:latin typeface="카카오 Regular" panose="020B0600000101010101" pitchFamily="50" charset="-127"/>
                        <a:ea typeface="카카오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120435856"/>
                  </a:ext>
                </a:extLst>
              </a:tr>
              <a:tr h="396189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icecream</a:t>
                      </a:r>
                      <a:endParaRPr lang="en-US" dirty="0">
                        <a:latin typeface="카카오 Regular" panose="020B0600000101010101" pitchFamily="50" charset="-127"/>
                        <a:ea typeface="카카오 Regular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배스킨라빈스</a:t>
                      </a:r>
                      <a:endParaRPr lang="ko-KR" altLang="en-US" dirty="0">
                        <a:latin typeface="카카오 Regular" panose="020B0600000101010101" pitchFamily="50" charset="-127"/>
                        <a:ea typeface="카카오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805032933"/>
                  </a:ext>
                </a:extLst>
              </a:tr>
              <a:tr h="396189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icecream</a:t>
                      </a:r>
                      <a:endParaRPr lang="en-US" dirty="0">
                        <a:latin typeface="카카오 Regular" panose="020B0600000101010101" pitchFamily="50" charset="-127"/>
                        <a:ea typeface="카카오 Regular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설빙</a:t>
                      </a:r>
                      <a:endParaRPr lang="ko-KR" altLang="en-US" dirty="0">
                        <a:latin typeface="카카오 Regular" panose="020B0600000101010101" pitchFamily="50" charset="-127"/>
                        <a:ea typeface="카카오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391785789"/>
                  </a:ext>
                </a:extLst>
              </a:tr>
              <a:tr h="396189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chicken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BHC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185603598"/>
                  </a:ext>
                </a:extLst>
              </a:tr>
              <a:tr h="396189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chicken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BBQ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257635053"/>
                  </a:ext>
                </a:extLst>
              </a:tr>
              <a:tr h="396189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chicken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 err="1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굽네치킨</a:t>
                      </a:r>
                      <a:endParaRPr lang="ko-KR" altLang="en-US" dirty="0">
                        <a:latin typeface="카카오 Regular" panose="020B0600000101010101" pitchFamily="50" charset="-127"/>
                        <a:ea typeface="카카오 Regular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273610438"/>
                  </a:ext>
                </a:extLst>
              </a:tr>
              <a:tr h="396189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convenience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GS25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386161164"/>
                  </a:ext>
                </a:extLst>
              </a:tr>
              <a:tr h="396189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family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 err="1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아웃백</a:t>
                      </a:r>
                      <a:endParaRPr lang="en-US" dirty="0">
                        <a:latin typeface="카카오 Regular" panose="020B0600000101010101" pitchFamily="50" charset="-127"/>
                        <a:ea typeface="카카오 Regular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4638186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36331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1C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282BA229-250F-4055-8813-63A60830F6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14528" y="2817381"/>
            <a:ext cx="6562943" cy="1223237"/>
          </a:xfrm>
        </p:spPr>
        <p:txBody>
          <a:bodyPr>
            <a:noAutofit/>
          </a:bodyPr>
          <a:lstStyle/>
          <a:p>
            <a:r>
              <a:rPr lang="en-US" altLang="ko-KR" sz="5400" dirty="0" smtClean="0">
                <a:solidFill>
                  <a:srgbClr val="F9E000"/>
                </a:solidFill>
                <a:latin typeface="카카오 Bold" panose="020B0600000101010101" pitchFamily="50" charset="-127"/>
                <a:ea typeface="카카오 Bold" panose="020B0600000101010101" pitchFamily="50" charset="-127"/>
                <a:cs typeface="KoPubWorld돋움체 Bold" panose="00000800000000000000" pitchFamily="2" charset="-127"/>
              </a:rPr>
              <a:t>(3)  </a:t>
            </a:r>
            <a:r>
              <a:rPr lang="ko-KR" altLang="en-US" sz="5400" dirty="0" smtClean="0">
                <a:solidFill>
                  <a:srgbClr val="F9E000"/>
                </a:solidFill>
                <a:latin typeface="카카오 Bold" panose="020B0600000101010101" pitchFamily="50" charset="-127"/>
                <a:ea typeface="카카오 Bold" panose="020B0600000101010101" pitchFamily="50" charset="-127"/>
                <a:cs typeface="KoPubWorld돋움체 Bold" panose="00000800000000000000" pitchFamily="2" charset="-127"/>
              </a:rPr>
              <a:t>수 </a:t>
            </a:r>
            <a:r>
              <a:rPr lang="ko-KR" altLang="en-US" sz="5400" dirty="0" err="1" smtClean="0">
                <a:solidFill>
                  <a:srgbClr val="F9E000"/>
                </a:solidFill>
                <a:latin typeface="카카오 Bold" panose="020B0600000101010101" pitchFamily="50" charset="-127"/>
                <a:ea typeface="카카오 Bold" panose="020B0600000101010101" pitchFamily="50" charset="-127"/>
                <a:cs typeface="KoPubWorld돋움체 Bold" panose="00000800000000000000" pitchFamily="2" charset="-127"/>
              </a:rPr>
              <a:t>령</a:t>
            </a:r>
            <a:r>
              <a:rPr lang="ko-KR" altLang="en-US" sz="5400" dirty="0" smtClean="0">
                <a:solidFill>
                  <a:srgbClr val="F9E000"/>
                </a:solidFill>
                <a:latin typeface="카카오 Bold" panose="020B0600000101010101" pitchFamily="50" charset="-127"/>
                <a:ea typeface="카카오 Bold" panose="020B0600000101010101" pitchFamily="50" charset="-127"/>
                <a:cs typeface="KoPubWorld돋움체 Bold" panose="00000800000000000000" pitchFamily="2" charset="-127"/>
              </a:rPr>
              <a:t> 방 법</a:t>
            </a:r>
            <a:r>
              <a:rPr lang="en-US" altLang="ko-KR" sz="5400" dirty="0" smtClean="0">
                <a:solidFill>
                  <a:srgbClr val="F9E000"/>
                </a:solidFill>
                <a:latin typeface="카카오 Bold" panose="020B0600000101010101" pitchFamily="50" charset="-127"/>
                <a:ea typeface="카카오 Bold" panose="020B0600000101010101" pitchFamily="50" charset="-127"/>
                <a:cs typeface="KoPubWorld돋움체 Bold" panose="00000800000000000000" pitchFamily="2" charset="-127"/>
              </a:rPr>
              <a:t/>
            </a:r>
            <a:br>
              <a:rPr lang="en-US" altLang="ko-KR" sz="5400" dirty="0" smtClean="0">
                <a:solidFill>
                  <a:srgbClr val="F9E000"/>
                </a:solidFill>
                <a:latin typeface="카카오 Bold" panose="020B0600000101010101" pitchFamily="50" charset="-127"/>
                <a:ea typeface="카카오 Bold" panose="020B0600000101010101" pitchFamily="50" charset="-127"/>
                <a:cs typeface="KoPubWorld돋움체 Bold" panose="00000800000000000000" pitchFamily="2" charset="-127"/>
              </a:rPr>
            </a:br>
            <a:r>
              <a:rPr lang="en-US" altLang="ko-KR" sz="5400" dirty="0" smtClean="0">
                <a:solidFill>
                  <a:srgbClr val="F9E000"/>
                </a:solidFill>
                <a:latin typeface="카카오 Bold" panose="020B0600000101010101" pitchFamily="50" charset="-127"/>
                <a:ea typeface="카카오 Bold" panose="020B0600000101010101" pitchFamily="50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4400" dirty="0" smtClean="0">
                <a:solidFill>
                  <a:srgbClr val="F9E000"/>
                </a:solidFill>
                <a:latin typeface="카카오 Bold" panose="020B0600000101010101" pitchFamily="50" charset="-127"/>
                <a:ea typeface="카카오 Bold" panose="020B0600000101010101" pitchFamily="50" charset="-127"/>
                <a:cs typeface="KoPubWorld돋움체 Bold" panose="00000800000000000000" pitchFamily="2" charset="-127"/>
              </a:rPr>
              <a:t>- </a:t>
            </a:r>
            <a:r>
              <a:rPr lang="ko-KR" altLang="en-US" sz="4400" dirty="0" smtClean="0">
                <a:solidFill>
                  <a:srgbClr val="F9E000"/>
                </a:solidFill>
                <a:latin typeface="카카오 Bold" panose="020B0600000101010101" pitchFamily="50" charset="-127"/>
                <a:ea typeface="카카오 Bold" panose="020B0600000101010101" pitchFamily="50" charset="-127"/>
                <a:cs typeface="KoPubWorld돋움체 Bold" panose="00000800000000000000" pitchFamily="2" charset="-127"/>
              </a:rPr>
              <a:t>배송상품 </a:t>
            </a:r>
            <a:r>
              <a:rPr lang="en-US" altLang="ko-KR" sz="4400" dirty="0" smtClean="0">
                <a:solidFill>
                  <a:srgbClr val="F9E000"/>
                </a:solidFill>
                <a:latin typeface="카카오 Bold" panose="020B0600000101010101" pitchFamily="50" charset="-127"/>
                <a:ea typeface="카카오 Bold" panose="020B0600000101010101" pitchFamily="50" charset="-127"/>
                <a:cs typeface="KoPubWorld돋움체 Bold" panose="00000800000000000000" pitchFamily="2" charset="-127"/>
              </a:rPr>
              <a:t>/ </a:t>
            </a:r>
            <a:r>
              <a:rPr lang="ko-KR" altLang="en-US" sz="4400" dirty="0" smtClean="0">
                <a:solidFill>
                  <a:srgbClr val="F9E000"/>
                </a:solidFill>
                <a:latin typeface="카카오 Bold" panose="020B0600000101010101" pitchFamily="50" charset="-127"/>
                <a:ea typeface="카카오 Bold" panose="020B0600000101010101" pitchFamily="50" charset="-127"/>
                <a:cs typeface="KoPubWorld돋움체 Bold" panose="00000800000000000000" pitchFamily="2" charset="-127"/>
              </a:rPr>
              <a:t>교환권 </a:t>
            </a:r>
            <a:r>
              <a:rPr lang="en-US" altLang="ko-KR" sz="4400" dirty="0" smtClean="0">
                <a:solidFill>
                  <a:srgbClr val="F9E000"/>
                </a:solidFill>
                <a:latin typeface="카카오 Bold" panose="020B0600000101010101" pitchFamily="50" charset="-127"/>
                <a:ea typeface="카카오 Bold" panose="020B0600000101010101" pitchFamily="50" charset="-127"/>
                <a:cs typeface="KoPubWorld돋움체 Bold" panose="00000800000000000000" pitchFamily="2" charset="-127"/>
              </a:rPr>
              <a:t>-</a:t>
            </a:r>
            <a:endParaRPr lang="ko-KR" altLang="en-US" sz="5400" dirty="0">
              <a:solidFill>
                <a:srgbClr val="F9E000"/>
              </a:solidFill>
              <a:latin typeface="카카오 Bold" panose="020B0600000101010101" pitchFamily="50" charset="-127"/>
              <a:ea typeface="카카오 Bold" panose="020B0600000101010101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="" xmlns:a16="http://schemas.microsoft.com/office/drawing/2014/main" id="{B6C93A86-749B-4D4B-B25F-4CD55674E3A9}"/>
              </a:ext>
            </a:extLst>
          </p:cNvPr>
          <p:cNvSpPr/>
          <p:nvPr/>
        </p:nvSpPr>
        <p:spPr>
          <a:xfrm>
            <a:off x="2981324" y="4170919"/>
            <a:ext cx="6229350" cy="95251"/>
          </a:xfrm>
          <a:prstGeom prst="rect">
            <a:avLst/>
          </a:prstGeom>
          <a:solidFill>
            <a:srgbClr val="F9E000"/>
          </a:solidFill>
          <a:ln>
            <a:solidFill>
              <a:srgbClr val="F9E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2411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D415EFE-5A17-477F-9589-6B8BC6CC40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5466" y="365125"/>
            <a:ext cx="9728334" cy="1325563"/>
          </a:xfrm>
        </p:spPr>
        <p:txBody>
          <a:bodyPr/>
          <a:lstStyle/>
          <a:p>
            <a:r>
              <a:rPr lang="ko-KR" altLang="en-US" dirty="0">
                <a:solidFill>
                  <a:srgbClr val="3B1C1C"/>
                </a:solidFill>
                <a:latin typeface="카카오 Bold" panose="020B0600000101010101" pitchFamily="50" charset="-127"/>
                <a:ea typeface="카카오 Bold" panose="020B0600000101010101" pitchFamily="50" charset="-127"/>
              </a:rPr>
              <a:t>주제 선정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5C4E0289-6B2D-4729-A9A7-81FB89E5E6F4}"/>
              </a:ext>
            </a:extLst>
          </p:cNvPr>
          <p:cNvSpPr/>
          <p:nvPr/>
        </p:nvSpPr>
        <p:spPr>
          <a:xfrm>
            <a:off x="260684" y="365124"/>
            <a:ext cx="1155032" cy="1325563"/>
          </a:xfrm>
          <a:prstGeom prst="rect">
            <a:avLst/>
          </a:prstGeom>
          <a:solidFill>
            <a:srgbClr val="3B1C1C"/>
          </a:solidFill>
          <a:ln>
            <a:solidFill>
              <a:srgbClr val="3B1C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6A54D0FB-ED46-4685-9401-5D4674C44591}"/>
              </a:ext>
            </a:extLst>
          </p:cNvPr>
          <p:cNvSpPr/>
          <p:nvPr/>
        </p:nvSpPr>
        <p:spPr>
          <a:xfrm>
            <a:off x="0" y="365124"/>
            <a:ext cx="260684" cy="1325563"/>
          </a:xfrm>
          <a:prstGeom prst="rect">
            <a:avLst/>
          </a:prstGeom>
          <a:solidFill>
            <a:srgbClr val="F9E000"/>
          </a:solidFill>
          <a:ln>
            <a:solidFill>
              <a:srgbClr val="F9E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8" name="Picture 4" descr="https://post-phinf.pstatic.net/MjAyMTAxMDZfMjA2/MDAxNjA5OTE3NDQ2MTQ5.eZXlSDv-z7w6_dUTCl82OSks7_LEbPDc-QSkCHQMEPYg.hdFU4U72u4iS7jxVw6dZgUShjzTys8qDVuqMBP82Ehsg.JPEG/2.jpg?type=w120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845" y="1906247"/>
            <a:ext cx="3617280" cy="452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post-phinf.pstatic.net/MjAyMTAxMDZfMTA4/MDAxNjA5OTE3NDQ2MzI4.C4On5RWLexZLS5UTY_lVFNp6ZcVjOCXsHASPGmRQ748g.bQb0rD4Vooy4xKkatZ4RDM10dl7lCtXMRI8zTHozBvUg.JPEG/3.jpg?type=w1200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9125" y="1905716"/>
            <a:ext cx="3617280" cy="452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611845" y="6427847"/>
            <a:ext cx="108591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자료 출처</a:t>
            </a:r>
            <a:r>
              <a:rPr lang="en-US" altLang="ko-KR" sz="10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: </a:t>
            </a:r>
            <a:r>
              <a:rPr lang="ko-KR" altLang="en-US" sz="1000" dirty="0" err="1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카카오톡</a:t>
            </a:r>
            <a:r>
              <a:rPr lang="en-US" altLang="ko-KR" sz="10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, </a:t>
            </a:r>
            <a:r>
              <a:rPr lang="ko-KR" altLang="en-US" sz="1000" dirty="0" err="1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비주얼</a:t>
            </a:r>
            <a:r>
              <a:rPr lang="ko-KR" altLang="en-US" sz="10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ko-KR" altLang="en-US" sz="1000" dirty="0" err="1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다이브</a:t>
            </a:r>
            <a:r>
              <a:rPr lang="ko-KR" altLang="en-US" sz="10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ko-KR" altLang="en-US" sz="1000" dirty="0" err="1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블로그</a:t>
            </a:r>
            <a:r>
              <a:rPr lang="ko-KR" altLang="en-US" sz="10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en-US" altLang="ko-KR" sz="10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(https://</a:t>
            </a:r>
            <a:r>
              <a:rPr lang="en-US" altLang="ko-KR" sz="10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m.post.naver.com/my.naver?memberNo=22846622)</a:t>
            </a:r>
            <a:endParaRPr lang="ko-KR" altLang="en-US" sz="10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pic>
        <p:nvPicPr>
          <p:cNvPr id="22" name="Picture 2" descr="https://post-phinf.pstatic.net/MjAyMTAxMDZfMTIg/MDAxNjA5OTE3NDQ2NTAx.dr44zIxjAWND5X02FHkAlztgOyJ9lv0rJ-0szk9l_PIg.QF9Vlkpirw3Tk24Ialnzx8VtbXHFQ8LxsbBStVrlEbMg.JPEG/4.jpg?type=w1200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6405" y="1905716"/>
            <a:ext cx="3617280" cy="452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2980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D415EFE-5A17-477F-9589-6B8BC6CC40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5466" y="365125"/>
            <a:ext cx="9728334" cy="1325563"/>
          </a:xfrm>
        </p:spPr>
        <p:txBody>
          <a:bodyPr/>
          <a:lstStyle/>
          <a:p>
            <a:r>
              <a:rPr lang="ko-KR" altLang="en-US" dirty="0">
                <a:solidFill>
                  <a:srgbClr val="3B1C1C"/>
                </a:solidFill>
                <a:latin typeface="카카오 Bold" panose="020B0600000101010101" pitchFamily="50" charset="-127"/>
                <a:ea typeface="카카오 Bold" panose="020B0600000101010101" pitchFamily="50" charset="-127"/>
              </a:rPr>
              <a:t>데이터 </a:t>
            </a:r>
            <a:r>
              <a:rPr lang="ko-KR" altLang="en-US" dirty="0" smtClean="0">
                <a:solidFill>
                  <a:srgbClr val="3B1C1C"/>
                </a:solidFill>
                <a:latin typeface="카카오 Bold" panose="020B0600000101010101" pitchFamily="50" charset="-127"/>
                <a:ea typeface="카카오 Bold" panose="020B0600000101010101" pitchFamily="50" charset="-127"/>
              </a:rPr>
              <a:t>분석 </a:t>
            </a:r>
            <a:r>
              <a:rPr lang="en-US" altLang="ko-KR" dirty="0" smtClean="0">
                <a:solidFill>
                  <a:srgbClr val="3B1C1C"/>
                </a:solidFill>
                <a:latin typeface="카카오 Bold" panose="020B0600000101010101" pitchFamily="50" charset="-127"/>
                <a:ea typeface="카카오 Bold" panose="020B0600000101010101" pitchFamily="50" charset="-127"/>
              </a:rPr>
              <a:t>(3)</a:t>
            </a:r>
            <a:endParaRPr lang="ko-KR" altLang="en-US" dirty="0">
              <a:solidFill>
                <a:srgbClr val="3B1C1C"/>
              </a:solidFill>
              <a:latin typeface="카카오 Bold" panose="020B0600000101010101" pitchFamily="50" charset="-127"/>
              <a:ea typeface="카카오 Bold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5C4E0289-6B2D-4729-A9A7-81FB89E5E6F4}"/>
              </a:ext>
            </a:extLst>
          </p:cNvPr>
          <p:cNvSpPr/>
          <p:nvPr/>
        </p:nvSpPr>
        <p:spPr>
          <a:xfrm>
            <a:off x="260684" y="365124"/>
            <a:ext cx="1155032" cy="1325563"/>
          </a:xfrm>
          <a:prstGeom prst="rect">
            <a:avLst/>
          </a:prstGeom>
          <a:solidFill>
            <a:srgbClr val="3B1C1C"/>
          </a:solidFill>
          <a:ln>
            <a:solidFill>
              <a:srgbClr val="3B1C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6A54D0FB-ED46-4685-9401-5D4674C44591}"/>
              </a:ext>
            </a:extLst>
          </p:cNvPr>
          <p:cNvSpPr/>
          <p:nvPr/>
        </p:nvSpPr>
        <p:spPr>
          <a:xfrm>
            <a:off x="0" y="365123"/>
            <a:ext cx="260684" cy="1325563"/>
          </a:xfrm>
          <a:prstGeom prst="rect">
            <a:avLst/>
          </a:prstGeom>
          <a:solidFill>
            <a:srgbClr val="F9E000"/>
          </a:solidFill>
          <a:ln>
            <a:solidFill>
              <a:srgbClr val="F9E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8433" y="2410691"/>
            <a:ext cx="7438034" cy="2722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760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D415EFE-5A17-477F-9589-6B8BC6CC40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5466" y="365125"/>
            <a:ext cx="9728334" cy="1325563"/>
          </a:xfrm>
        </p:spPr>
        <p:txBody>
          <a:bodyPr/>
          <a:lstStyle/>
          <a:p>
            <a:r>
              <a:rPr lang="ko-KR" altLang="en-US" dirty="0">
                <a:solidFill>
                  <a:srgbClr val="3B1C1C"/>
                </a:solidFill>
                <a:latin typeface="카카오 Bold" panose="020B0600000101010101" pitchFamily="50" charset="-127"/>
                <a:ea typeface="카카오 Bold" panose="020B0600000101010101" pitchFamily="50" charset="-127"/>
              </a:rPr>
              <a:t>데이터 </a:t>
            </a:r>
            <a:r>
              <a:rPr lang="ko-KR" altLang="en-US" dirty="0" smtClean="0">
                <a:solidFill>
                  <a:srgbClr val="3B1C1C"/>
                </a:solidFill>
                <a:latin typeface="카카오 Bold" panose="020B0600000101010101" pitchFamily="50" charset="-127"/>
                <a:ea typeface="카카오 Bold" panose="020B0600000101010101" pitchFamily="50" charset="-127"/>
              </a:rPr>
              <a:t>분석 </a:t>
            </a:r>
            <a:r>
              <a:rPr lang="en-US" altLang="ko-KR" dirty="0" smtClean="0">
                <a:solidFill>
                  <a:srgbClr val="3B1C1C"/>
                </a:solidFill>
                <a:latin typeface="카카오 Bold" panose="020B0600000101010101" pitchFamily="50" charset="-127"/>
                <a:ea typeface="카카오 Bold" panose="020B0600000101010101" pitchFamily="50" charset="-127"/>
              </a:rPr>
              <a:t>(3)</a:t>
            </a:r>
            <a:endParaRPr lang="ko-KR" altLang="en-US" dirty="0">
              <a:solidFill>
                <a:srgbClr val="3B1C1C"/>
              </a:solidFill>
              <a:latin typeface="카카오 Bold" panose="020B0600000101010101" pitchFamily="50" charset="-127"/>
              <a:ea typeface="카카오 Bold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5C4E0289-6B2D-4729-A9A7-81FB89E5E6F4}"/>
              </a:ext>
            </a:extLst>
          </p:cNvPr>
          <p:cNvSpPr/>
          <p:nvPr/>
        </p:nvSpPr>
        <p:spPr>
          <a:xfrm>
            <a:off x="260684" y="365124"/>
            <a:ext cx="1155032" cy="1325563"/>
          </a:xfrm>
          <a:prstGeom prst="rect">
            <a:avLst/>
          </a:prstGeom>
          <a:solidFill>
            <a:srgbClr val="3B1C1C"/>
          </a:solidFill>
          <a:ln>
            <a:solidFill>
              <a:srgbClr val="3B1C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6A54D0FB-ED46-4685-9401-5D4674C44591}"/>
              </a:ext>
            </a:extLst>
          </p:cNvPr>
          <p:cNvSpPr/>
          <p:nvPr/>
        </p:nvSpPr>
        <p:spPr>
          <a:xfrm>
            <a:off x="0" y="365123"/>
            <a:ext cx="260684" cy="1325563"/>
          </a:xfrm>
          <a:prstGeom prst="rect">
            <a:avLst/>
          </a:prstGeom>
          <a:solidFill>
            <a:srgbClr val="F9E000"/>
          </a:solidFill>
          <a:ln>
            <a:solidFill>
              <a:srgbClr val="F9E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7823" y="2358737"/>
            <a:ext cx="7523620" cy="2674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193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D415EFE-5A17-477F-9589-6B8BC6CC40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5466" y="365123"/>
            <a:ext cx="9728334" cy="1325563"/>
          </a:xfrm>
        </p:spPr>
        <p:txBody>
          <a:bodyPr/>
          <a:lstStyle/>
          <a:p>
            <a:r>
              <a:rPr lang="ko-KR" altLang="en-US" dirty="0">
                <a:solidFill>
                  <a:srgbClr val="3B1C1C"/>
                </a:solidFill>
                <a:latin typeface="카카오 Bold" panose="020B0600000101010101" pitchFamily="50" charset="-127"/>
                <a:ea typeface="카카오 Bold" panose="020B0600000101010101" pitchFamily="50" charset="-127"/>
              </a:rPr>
              <a:t>데이터 </a:t>
            </a:r>
            <a:r>
              <a:rPr lang="ko-KR" altLang="en-US" dirty="0" smtClean="0">
                <a:solidFill>
                  <a:srgbClr val="3B1C1C"/>
                </a:solidFill>
                <a:latin typeface="카카오 Bold" panose="020B0600000101010101" pitchFamily="50" charset="-127"/>
                <a:ea typeface="카카오 Bold" panose="020B0600000101010101" pitchFamily="50" charset="-127"/>
              </a:rPr>
              <a:t>분석 결과 </a:t>
            </a:r>
            <a:r>
              <a:rPr lang="en-US" altLang="ko-KR" dirty="0" smtClean="0">
                <a:solidFill>
                  <a:srgbClr val="3B1C1C"/>
                </a:solidFill>
                <a:latin typeface="카카오 Bold" panose="020B0600000101010101" pitchFamily="50" charset="-127"/>
                <a:ea typeface="카카오 Bold" panose="020B0600000101010101" pitchFamily="50" charset="-127"/>
              </a:rPr>
              <a:t>(3)</a:t>
            </a:r>
            <a:endParaRPr lang="ko-KR" altLang="en-US" dirty="0">
              <a:solidFill>
                <a:srgbClr val="3B1C1C"/>
              </a:solidFill>
              <a:latin typeface="카카오 Bold" panose="020B0600000101010101" pitchFamily="50" charset="-127"/>
              <a:ea typeface="카카오 Bold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5C4E0289-6B2D-4729-A9A7-81FB89E5E6F4}"/>
              </a:ext>
            </a:extLst>
          </p:cNvPr>
          <p:cNvSpPr/>
          <p:nvPr/>
        </p:nvSpPr>
        <p:spPr>
          <a:xfrm>
            <a:off x="260684" y="365124"/>
            <a:ext cx="1155032" cy="1325563"/>
          </a:xfrm>
          <a:prstGeom prst="rect">
            <a:avLst/>
          </a:prstGeom>
          <a:solidFill>
            <a:srgbClr val="3B1C1C"/>
          </a:solidFill>
          <a:ln>
            <a:solidFill>
              <a:srgbClr val="3B1C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6A54D0FB-ED46-4685-9401-5D4674C44591}"/>
              </a:ext>
            </a:extLst>
          </p:cNvPr>
          <p:cNvSpPr/>
          <p:nvPr/>
        </p:nvSpPr>
        <p:spPr>
          <a:xfrm>
            <a:off x="0" y="365123"/>
            <a:ext cx="260684" cy="1325563"/>
          </a:xfrm>
          <a:prstGeom prst="rect">
            <a:avLst/>
          </a:prstGeom>
          <a:solidFill>
            <a:srgbClr val="F9E000"/>
          </a:solidFill>
          <a:ln>
            <a:solidFill>
              <a:srgbClr val="F9E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2063" y="1462471"/>
            <a:ext cx="2030068" cy="203006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4206694"/>
            <a:ext cx="1769426" cy="176942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21237"/>
            <a:ext cx="6743051" cy="1340749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5077" y="3732317"/>
            <a:ext cx="6788043" cy="2718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824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="" xmlns:a16="http://schemas.microsoft.com/office/drawing/2014/main" id="{9573FBBE-E8ED-4F2E-BF42-41707A12A809}"/>
              </a:ext>
            </a:extLst>
          </p:cNvPr>
          <p:cNvSpPr/>
          <p:nvPr/>
        </p:nvSpPr>
        <p:spPr>
          <a:xfrm>
            <a:off x="0" y="10391"/>
            <a:ext cx="12192000" cy="6858001"/>
          </a:xfrm>
          <a:prstGeom prst="rect">
            <a:avLst/>
          </a:prstGeom>
          <a:solidFill>
            <a:srgbClr val="3B1C1C"/>
          </a:solidFill>
          <a:ln>
            <a:solidFill>
              <a:srgbClr val="3B1C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/>
          <p:cNvGrpSpPr/>
          <p:nvPr/>
        </p:nvGrpSpPr>
        <p:grpSpPr>
          <a:xfrm>
            <a:off x="3767087" y="2661081"/>
            <a:ext cx="4657825" cy="1118023"/>
            <a:chOff x="375896" y="468510"/>
            <a:chExt cx="4657825" cy="1118023"/>
          </a:xfrm>
        </p:grpSpPr>
        <p:sp>
          <p:nvSpPr>
            <p:cNvPr id="10" name="제목 1">
              <a:extLst>
                <a:ext uri="{FF2B5EF4-FFF2-40B4-BE49-F238E27FC236}">
                  <a16:creationId xmlns="" xmlns:a16="http://schemas.microsoft.com/office/drawing/2014/main" id="{D3B44EF5-5C1E-42EA-B184-F9B080F0091F}"/>
                </a:ext>
              </a:extLst>
            </p:cNvPr>
            <p:cNvSpPr txBox="1">
              <a:spLocks/>
            </p:cNvSpPr>
            <p:nvPr/>
          </p:nvSpPr>
          <p:spPr>
            <a:xfrm>
              <a:off x="375896" y="468510"/>
              <a:ext cx="4657825" cy="106023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sz="5400" dirty="0" smtClean="0">
                  <a:solidFill>
                    <a:srgbClr val="F9E000"/>
                  </a:solidFill>
                  <a:latin typeface="카카오 Bold" panose="020B0600000101010101" pitchFamily="50" charset="-127"/>
                  <a:ea typeface="카카오 Bold" panose="020B0600000101010101" pitchFamily="50" charset="-127"/>
                </a:rPr>
                <a:t>CONCLUSION</a:t>
              </a:r>
              <a:endParaRPr lang="ko-KR" altLang="en-US" sz="5400" dirty="0">
                <a:solidFill>
                  <a:srgbClr val="F9E000"/>
                </a:solidFill>
                <a:latin typeface="카카오 Bold" panose="020B0600000101010101" pitchFamily="50" charset="-127"/>
                <a:ea typeface="카카오 Bold" panose="020B0600000101010101" pitchFamily="50" charset="-127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="" xmlns:a16="http://schemas.microsoft.com/office/drawing/2014/main" id="{4C062B15-2275-4232-86FB-8C68752FA5F7}"/>
                </a:ext>
              </a:extLst>
            </p:cNvPr>
            <p:cNvSpPr/>
            <p:nvPr/>
          </p:nvSpPr>
          <p:spPr>
            <a:xfrm>
              <a:off x="375896" y="1456933"/>
              <a:ext cx="4552796" cy="129600"/>
            </a:xfrm>
            <a:prstGeom prst="rect">
              <a:avLst/>
            </a:prstGeom>
            <a:solidFill>
              <a:srgbClr val="F9E000"/>
            </a:solidFill>
            <a:ln>
              <a:solidFill>
                <a:srgbClr val="F9E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accent4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85628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="" xmlns:a16="http://schemas.microsoft.com/office/drawing/2014/main" id="{9573FBBE-E8ED-4F2E-BF42-41707A12A809}"/>
              </a:ext>
            </a:extLst>
          </p:cNvPr>
          <p:cNvSpPr/>
          <p:nvPr/>
        </p:nvSpPr>
        <p:spPr>
          <a:xfrm>
            <a:off x="0" y="0"/>
            <a:ext cx="12192000" cy="6858001"/>
          </a:xfrm>
          <a:prstGeom prst="rect">
            <a:avLst/>
          </a:prstGeom>
          <a:solidFill>
            <a:srgbClr val="3B1C1C"/>
          </a:solidFill>
          <a:ln>
            <a:solidFill>
              <a:srgbClr val="3B1C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/>
          <p:cNvGrpSpPr/>
          <p:nvPr/>
        </p:nvGrpSpPr>
        <p:grpSpPr>
          <a:xfrm>
            <a:off x="548399" y="238864"/>
            <a:ext cx="4657825" cy="1125032"/>
            <a:chOff x="346079" y="461501"/>
            <a:chExt cx="4657825" cy="1125032"/>
          </a:xfrm>
        </p:grpSpPr>
        <p:sp>
          <p:nvSpPr>
            <p:cNvPr id="10" name="제목 1">
              <a:extLst>
                <a:ext uri="{FF2B5EF4-FFF2-40B4-BE49-F238E27FC236}">
                  <a16:creationId xmlns="" xmlns:a16="http://schemas.microsoft.com/office/drawing/2014/main" id="{D3B44EF5-5C1E-42EA-B184-F9B080F0091F}"/>
                </a:ext>
              </a:extLst>
            </p:cNvPr>
            <p:cNvSpPr txBox="1">
              <a:spLocks/>
            </p:cNvSpPr>
            <p:nvPr/>
          </p:nvSpPr>
          <p:spPr>
            <a:xfrm>
              <a:off x="346079" y="461501"/>
              <a:ext cx="4657825" cy="106023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sz="5400" dirty="0" smtClean="0">
                  <a:solidFill>
                    <a:srgbClr val="F9E000"/>
                  </a:solidFill>
                  <a:latin typeface="카카오 Bold" panose="020B0600000101010101" pitchFamily="50" charset="-127"/>
                  <a:ea typeface="카카오 Bold" panose="020B0600000101010101" pitchFamily="50" charset="-127"/>
                </a:rPr>
                <a:t>CONCLUSION</a:t>
              </a:r>
              <a:endParaRPr lang="ko-KR" altLang="en-US" sz="5400" dirty="0">
                <a:solidFill>
                  <a:srgbClr val="F9E000"/>
                </a:solidFill>
                <a:latin typeface="카카오 Bold" panose="020B0600000101010101" pitchFamily="50" charset="-127"/>
                <a:ea typeface="카카오 Bold" panose="020B0600000101010101" pitchFamily="50" charset="-127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="" xmlns:a16="http://schemas.microsoft.com/office/drawing/2014/main" id="{4C062B15-2275-4232-86FB-8C68752FA5F7}"/>
                </a:ext>
              </a:extLst>
            </p:cNvPr>
            <p:cNvSpPr/>
            <p:nvPr/>
          </p:nvSpPr>
          <p:spPr>
            <a:xfrm>
              <a:off x="375896" y="1456933"/>
              <a:ext cx="4552796" cy="129600"/>
            </a:xfrm>
            <a:prstGeom prst="rect">
              <a:avLst/>
            </a:prstGeom>
            <a:solidFill>
              <a:srgbClr val="F9E000"/>
            </a:solidFill>
            <a:ln>
              <a:solidFill>
                <a:srgbClr val="F9E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accent4"/>
                </a:solidFill>
              </a:endParaRPr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216" y="1670820"/>
            <a:ext cx="2845914" cy="459140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522304" y="2504586"/>
            <a:ext cx="8577470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solidFill>
                  <a:srgbClr val="F9E000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13500</a:t>
            </a:r>
            <a:r>
              <a:rPr lang="ko-KR" altLang="en-US" sz="4000" dirty="0" smtClean="0">
                <a:solidFill>
                  <a:srgbClr val="F9E000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원 </a:t>
            </a:r>
            <a:r>
              <a:rPr lang="en-US" altLang="ko-KR" sz="4000" dirty="0" smtClean="0">
                <a:solidFill>
                  <a:srgbClr val="F9E000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/ </a:t>
            </a:r>
            <a:r>
              <a:rPr lang="ko-KR" altLang="en-US" sz="4000" dirty="0" smtClean="0">
                <a:solidFill>
                  <a:srgbClr val="F9E000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카페 </a:t>
            </a:r>
            <a:r>
              <a:rPr lang="en-US" altLang="ko-KR" sz="4000" dirty="0" smtClean="0">
                <a:solidFill>
                  <a:srgbClr val="F9E000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/ </a:t>
            </a:r>
            <a:r>
              <a:rPr lang="ko-KR" altLang="en-US" sz="4000" dirty="0" smtClean="0">
                <a:solidFill>
                  <a:srgbClr val="F9E000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교환권</a:t>
            </a:r>
            <a:endParaRPr lang="en-US" altLang="ko-KR" sz="4000" dirty="0" smtClean="0">
              <a:solidFill>
                <a:srgbClr val="F9E000"/>
              </a:solidFill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endParaRPr lang="en-US" altLang="ko-KR" sz="4000" dirty="0">
              <a:solidFill>
                <a:srgbClr val="F9E000"/>
              </a:solidFill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ko-KR" altLang="en-US" sz="4000" dirty="0" err="1" smtClean="0">
                <a:solidFill>
                  <a:srgbClr val="F9E000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스타벅스</a:t>
            </a:r>
            <a:r>
              <a:rPr lang="ko-KR" altLang="en-US" sz="4000" dirty="0" smtClean="0">
                <a:solidFill>
                  <a:srgbClr val="F9E000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endParaRPr lang="en-US" altLang="ko-KR" sz="4000" dirty="0">
              <a:solidFill>
                <a:srgbClr val="F9E000"/>
              </a:solidFill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3200" dirty="0" smtClean="0">
                <a:solidFill>
                  <a:srgbClr val="F9E000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“</a:t>
            </a:r>
            <a:r>
              <a:rPr lang="ko-KR" altLang="en-US" sz="3200" dirty="0" smtClean="0">
                <a:solidFill>
                  <a:srgbClr val="F9E000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부드러운 디저트 아이스 카페 </a:t>
            </a:r>
            <a:r>
              <a:rPr lang="ko-KR" altLang="en-US" sz="3200" dirty="0" err="1" smtClean="0">
                <a:solidFill>
                  <a:srgbClr val="F9E000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아메리카노</a:t>
            </a:r>
            <a:r>
              <a:rPr lang="ko-KR" altLang="en-US" sz="3200" dirty="0" smtClean="0">
                <a:solidFill>
                  <a:srgbClr val="F9E000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3200" dirty="0" smtClean="0">
                <a:solidFill>
                  <a:srgbClr val="F9E000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T 2</a:t>
            </a:r>
            <a:r>
              <a:rPr lang="ko-KR" altLang="en-US" sz="3200" dirty="0" smtClean="0">
                <a:solidFill>
                  <a:srgbClr val="F9E000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잔</a:t>
            </a:r>
            <a:endParaRPr lang="en-US" altLang="ko-KR" sz="3200" dirty="0" smtClean="0">
              <a:solidFill>
                <a:srgbClr val="F9E000"/>
              </a:solidFill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ko-KR" altLang="en-US" sz="3200" dirty="0" smtClean="0">
                <a:solidFill>
                  <a:srgbClr val="F9E000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3200" dirty="0" smtClean="0">
                <a:solidFill>
                  <a:srgbClr val="F9E000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+ </a:t>
            </a:r>
            <a:r>
              <a:rPr lang="ko-KR" altLang="en-US" sz="3200" dirty="0" smtClean="0">
                <a:solidFill>
                  <a:srgbClr val="F9E000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부드러운 생크림 카스텔라</a:t>
            </a:r>
            <a:r>
              <a:rPr lang="en-US" altLang="ko-KR" sz="3200" dirty="0" smtClean="0">
                <a:solidFill>
                  <a:srgbClr val="F9E000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”</a:t>
            </a:r>
            <a:endParaRPr lang="en-US" altLang="ko-KR" sz="3200" dirty="0">
              <a:solidFill>
                <a:srgbClr val="F9E000"/>
              </a:solidFill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95939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E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3337560" y="1815333"/>
            <a:ext cx="5516880" cy="3227333"/>
            <a:chOff x="3337560" y="1889960"/>
            <a:chExt cx="5516880" cy="3227333"/>
          </a:xfrm>
        </p:grpSpPr>
        <p:pic>
          <p:nvPicPr>
            <p:cNvPr id="8" name="Picture 2" descr="마음을 전하는 가장 쉬운 방법, 카카오톡 선물하기 | 카카오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67299" y="1889960"/>
              <a:ext cx="2057400" cy="20574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3337560" y="4101630"/>
              <a:ext cx="551688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6000" dirty="0" smtClean="0">
                  <a:solidFill>
                    <a:srgbClr val="3B1C1C"/>
                  </a:solidFill>
                  <a:latin typeface="나눔고딕코딩" panose="020D0009000000000000" pitchFamily="49" charset="-127"/>
                  <a:ea typeface="나눔고딕코딩" panose="020D0009000000000000" pitchFamily="49" charset="-127"/>
                </a:rPr>
                <a:t>/*Thank You*/</a:t>
              </a:r>
              <a:endParaRPr lang="ko-KR" altLang="en-US" sz="6000" dirty="0">
                <a:solidFill>
                  <a:srgbClr val="3B1C1C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41471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D415EFE-5A17-477F-9589-6B8BC6CC40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5466" y="365125"/>
            <a:ext cx="9728334" cy="1325563"/>
          </a:xfrm>
        </p:spPr>
        <p:txBody>
          <a:bodyPr/>
          <a:lstStyle/>
          <a:p>
            <a:r>
              <a:rPr lang="ko-KR" altLang="en-US" dirty="0">
                <a:solidFill>
                  <a:srgbClr val="3B1C1C"/>
                </a:solidFill>
                <a:latin typeface="카카오 Bold" panose="020B0600000101010101" pitchFamily="50" charset="-127"/>
                <a:ea typeface="카카오 Bold" panose="020B0600000101010101" pitchFamily="50" charset="-127"/>
              </a:rPr>
              <a:t>주제 선정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5C4E0289-6B2D-4729-A9A7-81FB89E5E6F4}"/>
              </a:ext>
            </a:extLst>
          </p:cNvPr>
          <p:cNvSpPr/>
          <p:nvPr/>
        </p:nvSpPr>
        <p:spPr>
          <a:xfrm>
            <a:off x="260684" y="365124"/>
            <a:ext cx="1155032" cy="1325563"/>
          </a:xfrm>
          <a:prstGeom prst="rect">
            <a:avLst/>
          </a:prstGeom>
          <a:solidFill>
            <a:srgbClr val="3B1C1C"/>
          </a:solidFill>
          <a:ln>
            <a:solidFill>
              <a:srgbClr val="3B1C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6A54D0FB-ED46-4685-9401-5D4674C44591}"/>
              </a:ext>
            </a:extLst>
          </p:cNvPr>
          <p:cNvSpPr/>
          <p:nvPr/>
        </p:nvSpPr>
        <p:spPr>
          <a:xfrm>
            <a:off x="0" y="365124"/>
            <a:ext cx="260684" cy="1325563"/>
          </a:xfrm>
          <a:prstGeom prst="rect">
            <a:avLst/>
          </a:prstGeom>
          <a:solidFill>
            <a:srgbClr val="F9E000"/>
          </a:solidFill>
          <a:ln>
            <a:solidFill>
              <a:srgbClr val="F9E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8" name="Picture 4" descr="https://post-phinf.pstatic.net/MjAyMTAxMDZfMjA2/MDAxNjA5OTE3NDQ2MTQ5.eZXlSDv-z7w6_dUTCl82OSks7_LEbPDc-QSkCHQMEPYg.hdFU4U72u4iS7jxVw6dZgUShjzTys8qDVuqMBP82Ehsg.JPEG/2.jpg?type=w120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6395" y="1922109"/>
            <a:ext cx="3617280" cy="452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post-phinf.pstatic.net/MjAyMTAxMDZfMTA4/MDAxNjA5OTE3NDQ2MzI4.C4On5RWLexZLS5UTY_lVFNp6ZcVjOCXsHASPGmRQ748g.bQb0rD4Vooy4xKkatZ4RDM10dl7lCtXMRI8zTHozBvUg.JPEG/3.jpg?type=w1200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3675" y="1921578"/>
            <a:ext cx="3617280" cy="452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611845" y="6427847"/>
            <a:ext cx="108591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자료 출처</a:t>
            </a:r>
            <a:r>
              <a:rPr lang="en-US" altLang="ko-KR" sz="10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: </a:t>
            </a:r>
            <a:r>
              <a:rPr lang="ko-KR" altLang="en-US" sz="1000" dirty="0" err="1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카카오톡</a:t>
            </a:r>
            <a:r>
              <a:rPr lang="en-US" altLang="ko-KR" sz="10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, </a:t>
            </a:r>
            <a:r>
              <a:rPr lang="ko-KR" altLang="en-US" sz="1000" dirty="0" err="1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비주얼</a:t>
            </a:r>
            <a:r>
              <a:rPr lang="ko-KR" altLang="en-US" sz="10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ko-KR" altLang="en-US" sz="1000" dirty="0" err="1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다이브</a:t>
            </a:r>
            <a:r>
              <a:rPr lang="ko-KR" altLang="en-US" sz="10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ko-KR" altLang="en-US" sz="1000" dirty="0" err="1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블로그</a:t>
            </a:r>
            <a:r>
              <a:rPr lang="ko-KR" altLang="en-US" sz="10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en-US" altLang="ko-KR" sz="10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(https://</a:t>
            </a:r>
            <a:r>
              <a:rPr lang="en-US" altLang="ko-KR" sz="10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m.post.naver.com/my.naver?memberNo=22846622)</a:t>
            </a:r>
            <a:endParaRPr lang="ko-KR" altLang="en-US" sz="10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pic>
        <p:nvPicPr>
          <p:cNvPr id="4100" name="Picture 4" descr="https://post-phinf.pstatic.net/MjAyMTAxMDZfMTQ1/MDAxNjA5OTE3NDQ2NjYw.jTg3scAMxb_6RxoR6oipF5KZ3JTBd_yMXXfs_V5aOcAg.Lt5ZmtaKXX48W7PcDfh_hjqMZrmMvMm5_bLWAMGw7wEg.JPEG/5.jpg?type=w1200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101" y="1921578"/>
            <a:ext cx="3617280" cy="452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ttps://post-phinf.pstatic.net/MjAyMTAxMDZfNTUg/MDAxNjA5OTE3NDQ2ODU0.eudH3hq3PkMQLkWV0zQ5dnKTKroHHWN6tAp9PvgCmUog.biOkBOXHesH7b1ZyKAreSFBVWKTeFA-rRqxypYq7XEYg.JPEG/6.jpg?type=w1200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6395" y="1921578"/>
            <a:ext cx="3617280" cy="452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https://post-phinf.pstatic.net/MjAyMTAxMDZfMTky/MDAxNjA5OTE3NDQ3MDEz.o-uJb30f9xphiHGLuD0ZOC4OsqFMNPxh29A_gPnv0jIg.94bnuYLKh4L8UEVLJNMiNoA89KcZMLRRQO1rbXXcfFog.JPEG/7.jpg?type=w1200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7732" y="1921578"/>
            <a:ext cx="3617280" cy="452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8572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1C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989747" y="2551837"/>
            <a:ext cx="821250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 dirty="0" smtClean="0">
                <a:solidFill>
                  <a:srgbClr val="F9E000"/>
                </a:solidFill>
                <a:latin typeface="카카오 Bold" panose="020B0600000101010101" pitchFamily="50" charset="-127"/>
                <a:ea typeface="카카오 Bold" panose="020B0600000101010101" pitchFamily="50" charset="-127"/>
              </a:rPr>
              <a:t>그렇다면</a:t>
            </a:r>
            <a:r>
              <a:rPr lang="en-US" altLang="ko-KR" sz="5400" dirty="0" smtClean="0">
                <a:solidFill>
                  <a:srgbClr val="F9E000"/>
                </a:solidFill>
                <a:latin typeface="카카오 Bold" panose="020B0600000101010101" pitchFamily="50" charset="-127"/>
                <a:ea typeface="카카오 Bold" panose="020B0600000101010101" pitchFamily="50" charset="-127"/>
              </a:rPr>
              <a:t>,</a:t>
            </a:r>
          </a:p>
          <a:p>
            <a:pPr algn="ctr"/>
            <a:r>
              <a:rPr lang="ko-KR" altLang="en-US" sz="5400" dirty="0" smtClean="0">
                <a:solidFill>
                  <a:srgbClr val="F9E000"/>
                </a:solidFill>
                <a:latin typeface="카카오 Bold" panose="020B0600000101010101" pitchFamily="50" charset="-127"/>
                <a:ea typeface="카카오 Bold" panose="020B0600000101010101" pitchFamily="50" charset="-127"/>
              </a:rPr>
              <a:t> </a:t>
            </a:r>
            <a:r>
              <a:rPr lang="ko-KR" altLang="en-US" sz="5400" dirty="0" smtClean="0">
                <a:solidFill>
                  <a:srgbClr val="F9E000"/>
                </a:solidFill>
                <a:latin typeface="카카오 Bold" panose="020B0600000101010101" pitchFamily="50" charset="-127"/>
                <a:ea typeface="카카오 Bold" panose="020B0600000101010101" pitchFamily="50" charset="-127"/>
              </a:rPr>
              <a:t>어떤 선물을 주는 것이 </a:t>
            </a:r>
            <a:r>
              <a:rPr lang="ko-KR" altLang="en-US" sz="5400" dirty="0" smtClean="0">
                <a:solidFill>
                  <a:srgbClr val="F9E000"/>
                </a:solidFill>
                <a:latin typeface="카카오 Bold" panose="020B0600000101010101" pitchFamily="50" charset="-127"/>
                <a:ea typeface="카카오 Bold" panose="020B0600000101010101" pitchFamily="50" charset="-127"/>
              </a:rPr>
              <a:t>좋을까</a:t>
            </a:r>
            <a:r>
              <a:rPr lang="en-US" altLang="ko-KR" sz="5400" dirty="0" smtClean="0">
                <a:solidFill>
                  <a:srgbClr val="F9E000"/>
                </a:solidFill>
                <a:latin typeface="카카오 Bold" panose="020B0600000101010101" pitchFamily="50" charset="-127"/>
                <a:ea typeface="카카오 Bold" panose="020B0600000101010101" pitchFamily="50" charset="-127"/>
              </a:rPr>
              <a:t>?</a:t>
            </a:r>
            <a:endParaRPr lang="ko-KR" altLang="en-US" sz="5400" dirty="0">
              <a:solidFill>
                <a:srgbClr val="F9E000"/>
              </a:solidFill>
              <a:latin typeface="카카오 Bold" panose="020B0600000101010101" pitchFamily="50" charset="-127"/>
              <a:ea typeface="카카오 Bold" panose="020B0600000101010101" pitchFamily="50" charset="-127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7539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E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282BA229-250F-4055-8813-63A60830F6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14528" y="2205763"/>
            <a:ext cx="6562943" cy="1223237"/>
          </a:xfrm>
        </p:spPr>
        <p:txBody>
          <a:bodyPr>
            <a:noAutofit/>
          </a:bodyPr>
          <a:lstStyle/>
          <a:p>
            <a:r>
              <a:rPr lang="ko-KR" altLang="en-US" sz="5400" dirty="0" smtClean="0">
                <a:solidFill>
                  <a:srgbClr val="3B1C1C"/>
                </a:solidFill>
                <a:latin typeface="카카오 Bold" panose="020B0600000101010101" pitchFamily="50" charset="-127"/>
                <a:ea typeface="카카오 Bold" panose="020B0600000101010101" pitchFamily="50" charset="-127"/>
                <a:cs typeface="KoPubWorld돋움체 Bold" panose="00000800000000000000" pitchFamily="2" charset="-127"/>
              </a:rPr>
              <a:t>데 이 터  확 인</a:t>
            </a:r>
            <a:endParaRPr lang="ko-KR" altLang="en-US" sz="5400" dirty="0">
              <a:solidFill>
                <a:srgbClr val="3B1C1C"/>
              </a:solidFill>
              <a:latin typeface="카카오 Bold" panose="020B0600000101010101" pitchFamily="50" charset="-127"/>
              <a:ea typeface="카카오 Bold" panose="020B0600000101010101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="" xmlns:a16="http://schemas.microsoft.com/office/drawing/2014/main" id="{B6C93A86-749B-4D4B-B25F-4CD55674E3A9}"/>
              </a:ext>
            </a:extLst>
          </p:cNvPr>
          <p:cNvSpPr/>
          <p:nvPr/>
        </p:nvSpPr>
        <p:spPr>
          <a:xfrm>
            <a:off x="2981324" y="3656569"/>
            <a:ext cx="6229350" cy="95251"/>
          </a:xfrm>
          <a:prstGeom prst="rect">
            <a:avLst/>
          </a:prstGeom>
          <a:solidFill>
            <a:srgbClr val="3B1C1C"/>
          </a:solidFill>
          <a:ln>
            <a:solidFill>
              <a:srgbClr val="3B1C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9329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D415EFE-5A17-477F-9589-6B8BC6CC40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365124"/>
            <a:ext cx="9728334" cy="1325563"/>
          </a:xfrm>
        </p:spPr>
        <p:txBody>
          <a:bodyPr/>
          <a:lstStyle/>
          <a:p>
            <a:r>
              <a:rPr lang="ko-KR" altLang="en-US" dirty="0" smtClean="0">
                <a:solidFill>
                  <a:srgbClr val="3B1C1C"/>
                </a:solidFill>
                <a:latin typeface="카카오 Bold" panose="020B0600000101010101" pitchFamily="50" charset="-127"/>
                <a:ea typeface="카카오 Bold" panose="020B0600000101010101" pitchFamily="50" charset="-127"/>
              </a:rPr>
              <a:t>데이터 확인</a:t>
            </a:r>
            <a:endParaRPr lang="ko-KR" altLang="en-US" dirty="0">
              <a:solidFill>
                <a:srgbClr val="3B1C1C"/>
              </a:solidFill>
              <a:latin typeface="카카오 Bold" panose="020B0600000101010101" pitchFamily="50" charset="-127"/>
              <a:ea typeface="카카오 Bold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5C4E0289-6B2D-4729-A9A7-81FB89E5E6F4}"/>
              </a:ext>
            </a:extLst>
          </p:cNvPr>
          <p:cNvSpPr/>
          <p:nvPr/>
        </p:nvSpPr>
        <p:spPr>
          <a:xfrm>
            <a:off x="260684" y="365124"/>
            <a:ext cx="1155032" cy="1325563"/>
          </a:xfrm>
          <a:prstGeom prst="rect">
            <a:avLst/>
          </a:prstGeom>
          <a:solidFill>
            <a:srgbClr val="3B1C1C"/>
          </a:solidFill>
          <a:ln>
            <a:solidFill>
              <a:srgbClr val="3B1C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6A54D0FB-ED46-4685-9401-5D4674C44591}"/>
              </a:ext>
            </a:extLst>
          </p:cNvPr>
          <p:cNvSpPr/>
          <p:nvPr/>
        </p:nvSpPr>
        <p:spPr>
          <a:xfrm>
            <a:off x="0" y="365124"/>
            <a:ext cx="260684" cy="1325563"/>
          </a:xfrm>
          <a:prstGeom prst="rect">
            <a:avLst/>
          </a:prstGeom>
          <a:solidFill>
            <a:srgbClr val="F9E000"/>
          </a:solidFill>
          <a:ln>
            <a:solidFill>
              <a:srgbClr val="F9E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7550" y="3448879"/>
            <a:ext cx="9896900" cy="303143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147549" y="2049131"/>
            <a:ext cx="102571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err="1" smtClean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카카오톡</a:t>
            </a:r>
            <a:r>
              <a:rPr lang="ko-KR" altLang="en-US" dirty="0" smtClean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 선물하기 페이지에서는 실시간으로 변동되는 데이터들을 확인 할 수 있음</a:t>
            </a:r>
            <a:endParaRPr lang="en-US" altLang="ko-KR" dirty="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endParaRPr lang="en-US" altLang="ko-KR" dirty="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웹 </a:t>
            </a:r>
            <a:r>
              <a:rPr lang="ko-KR" altLang="en-US" dirty="0" err="1" smtClean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스크래핑을</a:t>
            </a:r>
            <a:r>
              <a:rPr lang="ko-KR" altLang="en-US" dirty="0" smtClean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 한 시각에 따라 데이터 목록이 달라질 수 있으므로 가능한 한 최신 자료를 사용하기 위해 발표자료와 더불어 </a:t>
            </a:r>
            <a:r>
              <a:rPr lang="en-US" altLang="ko-KR" dirty="0" smtClean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dirty="0" err="1" smtClean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sql</a:t>
            </a:r>
            <a:r>
              <a:rPr lang="en-US" altLang="ko-KR" dirty="0" smtClean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ko-KR" altLang="en-US" dirty="0" smtClean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파일</a:t>
            </a:r>
            <a:r>
              <a:rPr lang="en-US" altLang="ko-KR" dirty="0" smtClean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lang="ko-KR" altLang="en-US" dirty="0" err="1" smtClean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카카오톡</a:t>
            </a:r>
            <a:r>
              <a:rPr lang="ko-KR" altLang="en-US" dirty="0" smtClean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 선물하기 페이지를</a:t>
            </a:r>
            <a:r>
              <a:rPr lang="en-US" altLang="ko-KR" dirty="0" smtClean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ko-KR" altLang="en-US" dirty="0" smtClean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함께 확인하기로 함</a:t>
            </a:r>
            <a:endParaRPr lang="en-US" altLang="ko-KR" dirty="0" smtClean="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sp>
        <p:nvSpPr>
          <p:cNvPr id="3" name="모서리가 둥근 직사각형 2"/>
          <p:cNvSpPr/>
          <p:nvPr/>
        </p:nvSpPr>
        <p:spPr>
          <a:xfrm>
            <a:off x="1346141" y="3538330"/>
            <a:ext cx="1814501" cy="61622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1415716" y="5579164"/>
            <a:ext cx="1029310" cy="44394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7461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D415EFE-5A17-477F-9589-6B8BC6CC40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5466" y="365125"/>
            <a:ext cx="9728334" cy="1325563"/>
          </a:xfrm>
        </p:spPr>
        <p:txBody>
          <a:bodyPr/>
          <a:lstStyle/>
          <a:p>
            <a:r>
              <a:rPr lang="ko-KR" altLang="en-US" dirty="0" smtClean="0">
                <a:solidFill>
                  <a:srgbClr val="3B1C1C"/>
                </a:solidFill>
                <a:latin typeface="카카오 Bold" panose="020B0600000101010101" pitchFamily="50" charset="-127"/>
                <a:ea typeface="카카오 Bold" panose="020B0600000101010101" pitchFamily="50" charset="-127"/>
              </a:rPr>
              <a:t>데이터 확인</a:t>
            </a:r>
            <a:endParaRPr lang="ko-KR" altLang="en-US" dirty="0">
              <a:solidFill>
                <a:srgbClr val="3B1C1C"/>
              </a:solidFill>
              <a:latin typeface="카카오 Bold" panose="020B0600000101010101" pitchFamily="50" charset="-127"/>
              <a:ea typeface="카카오 Bold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5C4E0289-6B2D-4729-A9A7-81FB89E5E6F4}"/>
              </a:ext>
            </a:extLst>
          </p:cNvPr>
          <p:cNvSpPr/>
          <p:nvPr/>
        </p:nvSpPr>
        <p:spPr>
          <a:xfrm>
            <a:off x="260684" y="365124"/>
            <a:ext cx="1155032" cy="1325563"/>
          </a:xfrm>
          <a:prstGeom prst="rect">
            <a:avLst/>
          </a:prstGeom>
          <a:solidFill>
            <a:srgbClr val="3B1C1C"/>
          </a:solidFill>
          <a:ln>
            <a:solidFill>
              <a:srgbClr val="3B1C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6A54D0FB-ED46-4685-9401-5D4674C44591}"/>
              </a:ext>
            </a:extLst>
          </p:cNvPr>
          <p:cNvSpPr/>
          <p:nvPr/>
        </p:nvSpPr>
        <p:spPr>
          <a:xfrm>
            <a:off x="0" y="365124"/>
            <a:ext cx="260684" cy="1325563"/>
          </a:xfrm>
          <a:prstGeom prst="rect">
            <a:avLst/>
          </a:prstGeom>
          <a:solidFill>
            <a:srgbClr val="F9E000"/>
          </a:solidFill>
          <a:ln>
            <a:solidFill>
              <a:srgbClr val="F9E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l="23643" t="-238" r="23643" b="-238"/>
          <a:stretch/>
        </p:blipFill>
        <p:spPr>
          <a:xfrm>
            <a:off x="1053549" y="2108271"/>
            <a:ext cx="4528254" cy="289971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/>
          <a:srcRect l="21872" t="-7758" r="21872" b="-7758"/>
          <a:stretch/>
        </p:blipFill>
        <p:spPr>
          <a:xfrm>
            <a:off x="7036904" y="2108271"/>
            <a:ext cx="4124739" cy="3048657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3921509" y="5754757"/>
            <a:ext cx="40894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상품명 </a:t>
            </a:r>
            <a:r>
              <a:rPr lang="en-US" altLang="ko-KR" sz="2400" dirty="0" smtClean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/ </a:t>
            </a:r>
            <a:r>
              <a:rPr lang="ko-KR" altLang="en-US" sz="2400" dirty="0" smtClean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가격대 </a:t>
            </a:r>
            <a:r>
              <a:rPr lang="en-US" altLang="ko-KR" sz="2400" dirty="0" smtClean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/</a:t>
            </a:r>
            <a:r>
              <a:rPr lang="ko-KR" altLang="en-US" sz="2400" dirty="0" smtClean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ko-KR" altLang="en-US" sz="2400" dirty="0" smtClean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순위 </a:t>
            </a:r>
            <a:r>
              <a:rPr lang="en-US" altLang="ko-KR" sz="2400" dirty="0" smtClean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/ </a:t>
            </a:r>
            <a:r>
              <a:rPr lang="ko-KR" altLang="en-US" sz="2400" dirty="0" smtClean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브랜드</a:t>
            </a:r>
            <a:endParaRPr lang="ko-KR" altLang="en-US" sz="2400" dirty="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12270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1350</TotalTime>
  <Words>1170</Words>
  <Application>Microsoft Office PowerPoint</Application>
  <PresentationFormat>와이드스크린</PresentationFormat>
  <Paragraphs>231</Paragraphs>
  <Slides>45</Slides>
  <Notes>36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45</vt:i4>
      </vt:variant>
    </vt:vector>
  </HeadingPairs>
  <TitlesOfParts>
    <vt:vector size="53" baseType="lpstr">
      <vt:lpstr>카카오 Regular</vt:lpstr>
      <vt:lpstr>카카오 Bold</vt:lpstr>
      <vt:lpstr>나눔고딕코딩</vt:lpstr>
      <vt:lpstr>KoPubWorld돋움체 Bold</vt:lpstr>
      <vt:lpstr>Arial</vt:lpstr>
      <vt:lpstr>Wingdings</vt:lpstr>
      <vt:lpstr>맑은 고딕</vt:lpstr>
      <vt:lpstr>Office 테마</vt:lpstr>
      <vt:lpstr>/* 카카오톡 선물하기  경향성 분석 */</vt:lpstr>
      <vt:lpstr>PowerPoint 프레젠테이션</vt:lpstr>
      <vt:lpstr>주 제  선 정</vt:lpstr>
      <vt:lpstr>주제 선정</vt:lpstr>
      <vt:lpstr>주제 선정</vt:lpstr>
      <vt:lpstr>PowerPoint 프레젠테이션</vt:lpstr>
      <vt:lpstr>데 이 터  확 인</vt:lpstr>
      <vt:lpstr>데이터 확인</vt:lpstr>
      <vt:lpstr>데이터 확인</vt:lpstr>
      <vt:lpstr>데이터 확인</vt:lpstr>
      <vt:lpstr>웹  스 크 래 핑</vt:lpstr>
      <vt:lpstr>웹 스크래핑</vt:lpstr>
      <vt:lpstr>웹 스크래핑_결과</vt:lpstr>
      <vt:lpstr>웹 스크래핑_결과</vt:lpstr>
      <vt:lpstr>테 이 블  설 계</vt:lpstr>
      <vt:lpstr>테이블 설계</vt:lpstr>
      <vt:lpstr>테이블 설계</vt:lpstr>
      <vt:lpstr>테이블 설계</vt:lpstr>
      <vt:lpstr>테이블 설계</vt:lpstr>
      <vt:lpstr>테이블 설계</vt:lpstr>
      <vt:lpstr>테이블 설계</vt:lpstr>
      <vt:lpstr>테이블 설계</vt:lpstr>
      <vt:lpstr>테이블 설계</vt:lpstr>
      <vt:lpstr>데 이 터  분 석</vt:lpstr>
      <vt:lpstr>데이터 분석 </vt:lpstr>
      <vt:lpstr>데이터 분석</vt:lpstr>
      <vt:lpstr>(1)  가 격 대</vt:lpstr>
      <vt:lpstr>데이터 분석 (1)</vt:lpstr>
      <vt:lpstr>데이터 분석 결과 (1)</vt:lpstr>
      <vt:lpstr>(2)  카 테 고 리</vt:lpstr>
      <vt:lpstr>데이터 분석 (2)</vt:lpstr>
      <vt:lpstr>데이터 분석 (2)</vt:lpstr>
      <vt:lpstr>데이터 분석 (2)</vt:lpstr>
      <vt:lpstr>데이터 분석 (2)</vt:lpstr>
      <vt:lpstr>데이터 분석 (2)</vt:lpstr>
      <vt:lpstr>데이터 분석 (2)</vt:lpstr>
      <vt:lpstr>데이터 분석 (2)</vt:lpstr>
      <vt:lpstr>데이터 분석 결과 (2)</vt:lpstr>
      <vt:lpstr>(3)  수 령 방 법  - 배송상품 / 교환권 -</vt:lpstr>
      <vt:lpstr>데이터 분석 (3)</vt:lpstr>
      <vt:lpstr>데이터 분석 (3)</vt:lpstr>
      <vt:lpstr>데이터 분석 결과 (3)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Stock closing price  prediction competition</dc:title>
  <dc:creator>민지 김</dc:creator>
  <cp:lastModifiedBy>희진 전</cp:lastModifiedBy>
  <cp:revision>72</cp:revision>
  <dcterms:created xsi:type="dcterms:W3CDTF">2021-11-13T13:16:45Z</dcterms:created>
  <dcterms:modified xsi:type="dcterms:W3CDTF">2022-08-18T04:20:35Z</dcterms:modified>
</cp:coreProperties>
</file>